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4"/>
  </p:notesMasterIdLst>
  <p:handoutMasterIdLst>
    <p:handoutMasterId r:id="rId55"/>
  </p:handoutMasterIdLst>
  <p:sldIdLst>
    <p:sldId id="256" r:id="rId2"/>
    <p:sldId id="257" r:id="rId3"/>
    <p:sldId id="307" r:id="rId4"/>
    <p:sldId id="294" r:id="rId5"/>
    <p:sldId id="308" r:id="rId6"/>
    <p:sldId id="312" r:id="rId7"/>
    <p:sldId id="310" r:id="rId8"/>
    <p:sldId id="301" r:id="rId9"/>
    <p:sldId id="296" r:id="rId10"/>
    <p:sldId id="309" r:id="rId11"/>
    <p:sldId id="313" r:id="rId12"/>
    <p:sldId id="314" r:id="rId13"/>
    <p:sldId id="315" r:id="rId14"/>
    <p:sldId id="317"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41" r:id="rId34"/>
    <p:sldId id="337" r:id="rId35"/>
    <p:sldId id="339" r:id="rId36"/>
    <p:sldId id="338" r:id="rId37"/>
    <p:sldId id="340" r:id="rId38"/>
    <p:sldId id="342" r:id="rId39"/>
    <p:sldId id="343" r:id="rId40"/>
    <p:sldId id="344" r:id="rId41"/>
    <p:sldId id="345" r:id="rId42"/>
    <p:sldId id="346" r:id="rId43"/>
    <p:sldId id="347" r:id="rId44"/>
    <p:sldId id="348" r:id="rId45"/>
    <p:sldId id="350" r:id="rId46"/>
    <p:sldId id="351" r:id="rId47"/>
    <p:sldId id="352" r:id="rId48"/>
    <p:sldId id="353" r:id="rId49"/>
    <p:sldId id="354" r:id="rId50"/>
    <p:sldId id="355" r:id="rId51"/>
    <p:sldId id="356" r:id="rId52"/>
    <p:sldId id="357" r:id="rId53"/>
  </p:sldIdLst>
  <p:sldSz cx="9144000" cy="6858000" type="screen4x3"/>
  <p:notesSz cx="6858000" cy="9144000"/>
  <p:defaultTextStyle>
    <a:defPPr>
      <a:defRPr lang="zh-CN"/>
    </a:defPPr>
    <a:lvl1pPr algn="l" rtl="0" fontAlgn="base">
      <a:spcBef>
        <a:spcPct val="0"/>
      </a:spcBef>
      <a:spcAft>
        <a:spcPct val="0"/>
      </a:spcAft>
      <a:defRPr u="sng" kern="1200">
        <a:solidFill>
          <a:schemeClr val="tx1"/>
        </a:solidFill>
        <a:latin typeface="Arial" charset="0"/>
        <a:ea typeface="宋体" charset="-122"/>
        <a:cs typeface="+mn-cs"/>
      </a:defRPr>
    </a:lvl1pPr>
    <a:lvl2pPr marL="457200" algn="l" rtl="0" fontAlgn="base">
      <a:spcBef>
        <a:spcPct val="0"/>
      </a:spcBef>
      <a:spcAft>
        <a:spcPct val="0"/>
      </a:spcAft>
      <a:defRPr u="sng" kern="1200">
        <a:solidFill>
          <a:schemeClr val="tx1"/>
        </a:solidFill>
        <a:latin typeface="Arial" charset="0"/>
        <a:ea typeface="宋体" charset="-122"/>
        <a:cs typeface="+mn-cs"/>
      </a:defRPr>
    </a:lvl2pPr>
    <a:lvl3pPr marL="914400" algn="l" rtl="0" fontAlgn="base">
      <a:spcBef>
        <a:spcPct val="0"/>
      </a:spcBef>
      <a:spcAft>
        <a:spcPct val="0"/>
      </a:spcAft>
      <a:defRPr u="sng" kern="1200">
        <a:solidFill>
          <a:schemeClr val="tx1"/>
        </a:solidFill>
        <a:latin typeface="Arial" charset="0"/>
        <a:ea typeface="宋体" charset="-122"/>
        <a:cs typeface="+mn-cs"/>
      </a:defRPr>
    </a:lvl3pPr>
    <a:lvl4pPr marL="1371600" algn="l" rtl="0" fontAlgn="base">
      <a:spcBef>
        <a:spcPct val="0"/>
      </a:spcBef>
      <a:spcAft>
        <a:spcPct val="0"/>
      </a:spcAft>
      <a:defRPr u="sng" kern="1200">
        <a:solidFill>
          <a:schemeClr val="tx1"/>
        </a:solidFill>
        <a:latin typeface="Arial" charset="0"/>
        <a:ea typeface="宋体" charset="-122"/>
        <a:cs typeface="+mn-cs"/>
      </a:defRPr>
    </a:lvl4pPr>
    <a:lvl5pPr marL="1828800" algn="l" rtl="0" fontAlgn="base">
      <a:spcBef>
        <a:spcPct val="0"/>
      </a:spcBef>
      <a:spcAft>
        <a:spcPct val="0"/>
      </a:spcAft>
      <a:defRPr u="sng" kern="1200">
        <a:solidFill>
          <a:schemeClr val="tx1"/>
        </a:solidFill>
        <a:latin typeface="Arial" charset="0"/>
        <a:ea typeface="宋体" charset="-122"/>
        <a:cs typeface="+mn-cs"/>
      </a:defRPr>
    </a:lvl5pPr>
    <a:lvl6pPr marL="2286000" algn="l" defTabSz="914400" rtl="0" eaLnBrk="1" latinLnBrk="0" hangingPunct="1">
      <a:defRPr u="sng" kern="1200">
        <a:solidFill>
          <a:schemeClr val="tx1"/>
        </a:solidFill>
        <a:latin typeface="Arial" charset="0"/>
        <a:ea typeface="宋体" charset="-122"/>
        <a:cs typeface="+mn-cs"/>
      </a:defRPr>
    </a:lvl6pPr>
    <a:lvl7pPr marL="2743200" algn="l" defTabSz="914400" rtl="0" eaLnBrk="1" latinLnBrk="0" hangingPunct="1">
      <a:defRPr u="sng" kern="1200">
        <a:solidFill>
          <a:schemeClr val="tx1"/>
        </a:solidFill>
        <a:latin typeface="Arial" charset="0"/>
        <a:ea typeface="宋体" charset="-122"/>
        <a:cs typeface="+mn-cs"/>
      </a:defRPr>
    </a:lvl7pPr>
    <a:lvl8pPr marL="3200400" algn="l" defTabSz="914400" rtl="0" eaLnBrk="1" latinLnBrk="0" hangingPunct="1">
      <a:defRPr u="sng" kern="1200">
        <a:solidFill>
          <a:schemeClr val="tx1"/>
        </a:solidFill>
        <a:latin typeface="Arial" charset="0"/>
        <a:ea typeface="宋体" charset="-122"/>
        <a:cs typeface="+mn-cs"/>
      </a:defRPr>
    </a:lvl8pPr>
    <a:lvl9pPr marL="3657600" algn="l" defTabSz="914400" rtl="0" eaLnBrk="1" latinLnBrk="0" hangingPunct="1">
      <a:defRPr u="sng"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8045" autoAdjust="0"/>
  </p:normalViewPr>
  <p:slideViewPr>
    <p:cSldViewPr>
      <p:cViewPr>
        <p:scale>
          <a:sx n="61" d="100"/>
          <a:sy n="61" d="100"/>
        </p:scale>
        <p:origin x="-3060" y="-13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53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u="none">
                <a:ea typeface="宋体" pitchFamily="2" charset="-122"/>
              </a:defRPr>
            </a:lvl1pPr>
          </a:lstStyle>
          <a:p>
            <a:pPr>
              <a:defRPr/>
            </a:pPr>
            <a:endParaRPr lang="zh-CN" altLang="en-US"/>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u="none">
                <a:ea typeface="宋体" pitchFamily="2" charset="-122"/>
              </a:defRPr>
            </a:lvl1pPr>
          </a:lstStyle>
          <a:p>
            <a:pPr>
              <a:defRPr/>
            </a:pPr>
            <a:fld id="{D0B37AB1-E00D-414D-8B01-1FF434BA3865}" type="datetimeFigureOut">
              <a:rPr lang="zh-CN" altLang="en-US"/>
              <a:pPr>
                <a:defRPr/>
              </a:pPr>
              <a:t>2011-9-29</a:t>
            </a:fld>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u="none">
                <a:ea typeface="宋体" pitchFamily="2"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u="none">
                <a:ea typeface="宋体" pitchFamily="2" charset="-122"/>
              </a:defRPr>
            </a:lvl1pPr>
          </a:lstStyle>
          <a:p>
            <a:pPr>
              <a:defRPr/>
            </a:pPr>
            <a:fld id="{C5C28763-FF96-4546-AEC8-2F1A7481E5B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u="none">
                <a:ea typeface="宋体" pitchFamily="2" charset="-122"/>
              </a:defRPr>
            </a:lvl1pPr>
          </a:lstStyle>
          <a:p>
            <a:pPr>
              <a:defRPr/>
            </a:pPr>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u="none">
                <a:ea typeface="宋体" pitchFamily="2" charset="-122"/>
              </a:defRPr>
            </a:lvl1pPr>
          </a:lstStyle>
          <a:p>
            <a:pPr>
              <a:defRPr/>
            </a:pPr>
            <a:fld id="{9E26E41E-7A93-4C09-B436-E2495737B780}" type="datetimeFigureOut">
              <a:rPr lang="en-AU"/>
              <a:pPr>
                <a:defRPr/>
              </a:pPr>
              <a:t>29/09/2011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u="none">
                <a:ea typeface="宋体" pitchFamily="2" charset="-122"/>
              </a:defRPr>
            </a:lvl1pPr>
          </a:lstStyle>
          <a:p>
            <a:pPr>
              <a:defRPr/>
            </a:pPr>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u="none">
                <a:ea typeface="宋体" pitchFamily="2" charset="-122"/>
              </a:defRPr>
            </a:lvl1pPr>
          </a:lstStyle>
          <a:p>
            <a:pPr>
              <a:defRPr/>
            </a:pPr>
            <a:fld id="{AA6359D7-8E2D-452D-8737-15AB42A0A1B6}" type="slidenum">
              <a:rPr lang="en-AU"/>
              <a:pPr>
                <a:defRPr/>
              </a:pPr>
              <a:t>‹#›</a:t>
            </a:fld>
            <a:endParaRPr lang="en-A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AU" altLang="zh-CN"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A5EC14-2AA4-4757-A5EA-F720E72B393D}" type="slidenum">
              <a:rPr lang="en-AU" altLang="zh-CN" smtClean="0">
                <a:ea typeface="宋体" charset="-122"/>
              </a:rPr>
              <a:pPr/>
              <a:t>1</a:t>
            </a:fld>
            <a:endParaRPr lang="en-AU" altLang="zh-CN"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662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D0F9ABE-B8DE-475F-BF77-3C24CD706610}" type="slidenum">
              <a:rPr lang="en-AU" altLang="zh-CN" sz="1200" u="none"/>
              <a:pPr algn="r"/>
              <a:t>10</a:t>
            </a:fld>
            <a:endParaRPr lang="en-AU" altLang="zh-CN" sz="1200" u="non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6282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1E97E1B-1403-4EAC-B1A7-65D8712D969D}" type="slidenum">
              <a:rPr lang="en-AU" altLang="zh-CN" sz="1200" u="none"/>
              <a:pPr algn="r"/>
              <a:t>11</a:t>
            </a:fld>
            <a:endParaRPr lang="en-AU" altLang="zh-CN" sz="1200" u="non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p:spPr>
      </p:sp>
      <p:sp>
        <p:nvSpPr>
          <p:cNvPr id="164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6486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6828D17-50EC-4663-9D42-8D01F4603A7E}" type="slidenum">
              <a:rPr lang="en-AU" altLang="zh-CN" sz="1200" u="none"/>
              <a:pPr algn="r"/>
              <a:t>12</a:t>
            </a:fld>
            <a:endParaRPr lang="en-AU" altLang="zh-CN" sz="1200" u="non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6691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11B090F-FBE2-42E0-9467-EC7E000F87FB}" type="slidenum">
              <a:rPr lang="en-AU" altLang="zh-CN" sz="1200" u="none"/>
              <a:pPr algn="r"/>
              <a:t>13</a:t>
            </a:fld>
            <a:endParaRPr lang="en-AU" altLang="zh-CN" sz="1200" u="non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710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E6518BE-41A2-4129-98A1-73F4462B1917}" type="slidenum">
              <a:rPr lang="en-AU" altLang="zh-CN" sz="1200" u="none"/>
              <a:pPr algn="r"/>
              <a:t>14</a:t>
            </a:fld>
            <a:endParaRPr lang="en-AU" altLang="zh-CN" sz="1200" u="non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75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375A3F6-E939-478D-84F7-2F3B20EB8985}" type="slidenum">
              <a:rPr lang="en-AU" altLang="zh-CN" sz="1200" u="none"/>
              <a:pPr algn="r"/>
              <a:t>15</a:t>
            </a:fld>
            <a:endParaRPr lang="en-AU" altLang="zh-CN" sz="1200" u="non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p:spPr>
      </p:sp>
      <p:sp>
        <p:nvSpPr>
          <p:cNvPr id="177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77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478E0CA-748C-4C12-AB23-330CC7DD7ABB}" type="slidenum">
              <a:rPr lang="en-AU" altLang="zh-CN" sz="1200" u="none"/>
              <a:pPr algn="r"/>
              <a:t>16</a:t>
            </a:fld>
            <a:endParaRPr lang="en-AU" altLang="zh-CN" sz="1200" u="non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792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EA74AE4-52DB-43F4-964E-9D923277340E}" type="slidenum">
              <a:rPr lang="en-AU" altLang="zh-CN" sz="1200" u="none"/>
              <a:pPr algn="r"/>
              <a:t>17</a:t>
            </a:fld>
            <a:endParaRPr lang="en-AU" altLang="zh-CN" sz="1200" u="non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p:spPr>
      </p:sp>
      <p:sp>
        <p:nvSpPr>
          <p:cNvPr id="183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8330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A520C73-90B1-44D2-9C75-CA14B2A69A0A}" type="slidenum">
              <a:rPr lang="en-AU" altLang="zh-CN" sz="1200" u="none"/>
              <a:pPr algn="r"/>
              <a:t>18</a:t>
            </a:fld>
            <a:endParaRPr lang="en-AU" altLang="zh-CN" sz="1200" u="non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bwMode="auto">
          <a:noFill/>
          <a:ln>
            <a:solidFill>
              <a:srgbClr val="000000"/>
            </a:solidFill>
            <a:miter lim="800000"/>
            <a:headEnd/>
            <a:tailEnd/>
          </a:ln>
        </p:spPr>
      </p:sp>
      <p:sp>
        <p:nvSpPr>
          <p:cNvPr id="185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8534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DDACBF9-DDEF-4AAB-A7FA-9466D8867AA6}" type="slidenum">
              <a:rPr lang="en-AU" altLang="zh-CN" sz="1200" u="none"/>
              <a:pPr algn="r"/>
              <a:t>19</a:t>
            </a:fld>
            <a:endParaRPr lang="en-AU" altLang="zh-CN" sz="1200" u="non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784CE4C-ACBC-45A7-A211-8860441BB33E}" type="slidenum">
              <a:rPr lang="en-AU" altLang="zh-CN" smtClean="0">
                <a:ea typeface="宋体" charset="-122"/>
              </a:rPr>
              <a:pPr/>
              <a:t>2</a:t>
            </a:fld>
            <a:endParaRPr lang="en-AU" altLang="zh-CN"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noFill/>
          <a:ln>
            <a:solidFill>
              <a:srgbClr val="000000"/>
            </a:solidFill>
            <a:miter lim="800000"/>
            <a:headEnd/>
            <a:tailEnd/>
          </a:ln>
        </p:spPr>
      </p:sp>
      <p:sp>
        <p:nvSpPr>
          <p:cNvPr id="187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8739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DDBDCEE-4664-4E22-90FD-86CBA6840BEB}" type="slidenum">
              <a:rPr lang="en-AU" altLang="zh-CN" sz="1200" u="none"/>
              <a:pPr algn="r"/>
              <a:t>20</a:t>
            </a:fld>
            <a:endParaRPr lang="en-AU" altLang="zh-CN" sz="1200" u="non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bwMode="auto">
          <a:noFill/>
          <a:ln>
            <a:solidFill>
              <a:srgbClr val="000000"/>
            </a:solidFill>
            <a:miter lim="800000"/>
            <a:headEnd/>
            <a:tailEnd/>
          </a:ln>
        </p:spPr>
      </p:sp>
      <p:sp>
        <p:nvSpPr>
          <p:cNvPr id="189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8944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6520555-93DD-424F-8A43-471532163D69}" type="slidenum">
              <a:rPr lang="en-AU" altLang="zh-CN" sz="1200" u="none"/>
              <a:pPr algn="r"/>
              <a:t>21</a:t>
            </a:fld>
            <a:endParaRPr lang="en-AU" altLang="zh-CN" sz="1200" u="non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bwMode="auto">
          <a:noFill/>
          <a:ln>
            <a:solidFill>
              <a:srgbClr val="000000"/>
            </a:solidFill>
            <a:miter lim="800000"/>
            <a:headEnd/>
            <a:tailEnd/>
          </a:ln>
        </p:spPr>
      </p:sp>
      <p:sp>
        <p:nvSpPr>
          <p:cNvPr id="191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149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879E964-9548-48FF-8366-D62BF7065137}" type="slidenum">
              <a:rPr lang="en-AU" altLang="zh-CN" sz="1200" u="none"/>
              <a:pPr algn="r"/>
              <a:t>22</a:t>
            </a:fld>
            <a:endParaRPr lang="en-AU" altLang="zh-CN" sz="1200" u="non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bwMode="auto">
          <a:noFill/>
          <a:ln>
            <a:solidFill>
              <a:srgbClr val="000000"/>
            </a:solidFill>
            <a:miter lim="800000"/>
            <a:headEnd/>
            <a:tailEnd/>
          </a:ln>
        </p:spPr>
      </p:sp>
      <p:sp>
        <p:nvSpPr>
          <p:cNvPr id="193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354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AA6FB05-1F99-4535-8DCA-078ACF171C13}" type="slidenum">
              <a:rPr lang="en-AU" altLang="zh-CN" sz="1200" u="none"/>
              <a:pPr algn="r"/>
              <a:t>23</a:t>
            </a:fld>
            <a:endParaRPr lang="en-AU" altLang="zh-CN" sz="1200" u="non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bwMode="auto">
          <a:noFill/>
          <a:ln>
            <a:solidFill>
              <a:srgbClr val="000000"/>
            </a:solidFill>
            <a:miter lim="800000"/>
            <a:headEnd/>
            <a:tailEnd/>
          </a:ln>
        </p:spPr>
      </p:sp>
      <p:sp>
        <p:nvSpPr>
          <p:cNvPr id="195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558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D9DAF27-9265-4D33-8B7A-474CC7F2D741}" type="slidenum">
              <a:rPr lang="en-AU" altLang="zh-CN" sz="1200" u="none"/>
              <a:pPr algn="r"/>
              <a:t>24</a:t>
            </a:fld>
            <a:endParaRPr lang="en-AU" altLang="zh-CN" sz="1200" u="non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p:spPr>
      </p:sp>
      <p:sp>
        <p:nvSpPr>
          <p:cNvPr id="197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763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F502022-E26A-48B5-90DB-EC8A018ECA33}" type="slidenum">
              <a:rPr lang="en-AU" altLang="zh-CN" sz="1200" u="none"/>
              <a:pPr algn="r"/>
              <a:t>25</a:t>
            </a:fld>
            <a:endParaRPr lang="en-AU" altLang="zh-CN" sz="1200" u="non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bwMode="auto">
          <a:noFill/>
          <a:ln>
            <a:solidFill>
              <a:srgbClr val="000000"/>
            </a:solidFill>
            <a:miter lim="800000"/>
            <a:headEnd/>
            <a:tailEnd/>
          </a:ln>
        </p:spPr>
      </p:sp>
      <p:sp>
        <p:nvSpPr>
          <p:cNvPr id="199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19968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244070B-E1B3-4E09-B524-93BFCD0CEF1E}" type="slidenum">
              <a:rPr lang="en-AU" altLang="zh-CN" sz="1200" u="none"/>
              <a:pPr algn="r"/>
              <a:t>26</a:t>
            </a:fld>
            <a:endParaRPr lang="en-AU" altLang="zh-CN" sz="1200" u="non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bwMode="auto">
          <a:noFill/>
          <a:ln>
            <a:solidFill>
              <a:srgbClr val="000000"/>
            </a:solidFill>
            <a:miter lim="800000"/>
            <a:headEnd/>
            <a:tailEnd/>
          </a:ln>
        </p:spPr>
      </p:sp>
      <p:sp>
        <p:nvSpPr>
          <p:cNvPr id="201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17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7D58FB1-8F10-48D0-A14F-745AF1E4F211}" type="slidenum">
              <a:rPr lang="en-AU" altLang="zh-CN" sz="1200" u="none"/>
              <a:pPr algn="r"/>
              <a:t>27</a:t>
            </a:fld>
            <a:endParaRPr lang="en-AU" altLang="zh-CN" sz="1200" u="non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bwMode="auto">
          <a:noFill/>
          <a:ln>
            <a:solidFill>
              <a:srgbClr val="000000"/>
            </a:solidFill>
            <a:miter lim="800000"/>
            <a:headEnd/>
            <a:tailEnd/>
          </a:ln>
        </p:spPr>
      </p:sp>
      <p:sp>
        <p:nvSpPr>
          <p:cNvPr id="203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37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EA0E323-D0C2-4651-B2DC-49EF2B06D0BE}" type="slidenum">
              <a:rPr lang="en-AU" altLang="zh-CN" sz="1200" u="none"/>
              <a:pPr algn="r"/>
              <a:t>28</a:t>
            </a:fld>
            <a:endParaRPr lang="en-AU" altLang="zh-CN" sz="1200" u="non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bwMode="auto">
          <a:noFill/>
          <a:ln>
            <a:solidFill>
              <a:srgbClr val="000000"/>
            </a:solidFill>
            <a:miter lim="800000"/>
            <a:headEnd/>
            <a:tailEnd/>
          </a:ln>
        </p:spPr>
      </p:sp>
      <p:sp>
        <p:nvSpPr>
          <p:cNvPr id="205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58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3E672D1-5EB7-493E-9063-C0AF0DE359C6}" type="slidenum">
              <a:rPr lang="en-AU" altLang="zh-CN" sz="1200" u="none"/>
              <a:pPr algn="r"/>
              <a:t>29</a:t>
            </a:fld>
            <a:endParaRPr lang="en-AU" altLang="zh-CN" sz="1200" u="non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48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4066C05-F5D4-43DA-A11D-136E91B382DF}" type="slidenum">
              <a:rPr lang="en-AU" altLang="zh-CN" sz="1200" u="none"/>
              <a:pPr algn="r"/>
              <a:t>3</a:t>
            </a:fld>
            <a:endParaRPr lang="en-AU" altLang="zh-CN" sz="1200" u="non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bwMode="auto">
          <a:noFill/>
          <a:ln>
            <a:solidFill>
              <a:srgbClr val="000000"/>
            </a:solidFill>
            <a:miter lim="800000"/>
            <a:headEnd/>
            <a:tailEnd/>
          </a:ln>
        </p:spPr>
      </p:sp>
      <p:sp>
        <p:nvSpPr>
          <p:cNvPr id="207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787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A82E7B4-83AA-4A9A-A2C4-9707339FE4E4}" type="slidenum">
              <a:rPr lang="en-AU" altLang="zh-CN" sz="1200" u="none"/>
              <a:pPr algn="r"/>
              <a:t>30</a:t>
            </a:fld>
            <a:endParaRPr lang="en-AU" altLang="zh-CN" sz="1200" u="non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bwMode="auto">
          <a:noFill/>
          <a:ln>
            <a:solidFill>
              <a:srgbClr val="000000"/>
            </a:solidFill>
            <a:miter lim="800000"/>
            <a:headEnd/>
            <a:tailEnd/>
          </a:ln>
        </p:spPr>
      </p:sp>
      <p:sp>
        <p:nvSpPr>
          <p:cNvPr id="209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0992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FC846B2-2A65-4840-B0B3-3CE791932016}" type="slidenum">
              <a:rPr lang="en-AU" altLang="zh-CN" sz="1200" u="none"/>
              <a:pPr algn="r"/>
              <a:t>31</a:t>
            </a:fld>
            <a:endParaRPr lang="en-AU" altLang="zh-CN" sz="1200" u="non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bwMode="auto">
          <a:noFill/>
          <a:ln>
            <a:solidFill>
              <a:srgbClr val="000000"/>
            </a:solidFill>
            <a:miter lim="800000"/>
            <a:headEnd/>
            <a:tailEnd/>
          </a:ln>
        </p:spPr>
      </p:sp>
      <p:sp>
        <p:nvSpPr>
          <p:cNvPr id="2119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1197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01C72C9-0723-4F80-B9E3-EC04EA70DDF5}" type="slidenum">
              <a:rPr lang="en-AU" altLang="zh-CN" sz="1200" u="none"/>
              <a:pPr algn="r"/>
              <a:t>32</a:t>
            </a:fld>
            <a:endParaRPr lang="en-AU" altLang="zh-CN" sz="1200" u="non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bwMode="auto">
          <a:noFill/>
          <a:ln>
            <a:solidFill>
              <a:srgbClr val="000000"/>
            </a:solidFill>
            <a:miter lim="800000"/>
            <a:headEnd/>
            <a:tailEnd/>
          </a:ln>
        </p:spPr>
      </p:sp>
      <p:sp>
        <p:nvSpPr>
          <p:cNvPr id="224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2426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D8B5E46-25F9-4AE3-BBEB-886FAB06042B}" type="slidenum">
              <a:rPr lang="en-AU" altLang="zh-CN" sz="1200" u="none"/>
              <a:pPr algn="r"/>
              <a:t>33</a:t>
            </a:fld>
            <a:endParaRPr lang="en-AU" altLang="zh-CN" sz="1200" u="non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bwMode="auto">
          <a:noFill/>
          <a:ln>
            <a:solidFill>
              <a:srgbClr val="000000"/>
            </a:solidFill>
            <a:miter lim="800000"/>
            <a:headEnd/>
            <a:tailEnd/>
          </a:ln>
        </p:spPr>
      </p:sp>
      <p:sp>
        <p:nvSpPr>
          <p:cNvPr id="214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1402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CBD93F4-C9ED-4FEB-A7A0-0CE39DD1DB5F}" type="slidenum">
              <a:rPr lang="en-AU" altLang="zh-CN" sz="1200" u="none"/>
              <a:pPr algn="r"/>
              <a:t>34</a:t>
            </a:fld>
            <a:endParaRPr lang="en-AU" altLang="zh-CN" sz="1200" u="non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bwMode="auto">
          <a:noFill/>
          <a:ln>
            <a:solidFill>
              <a:srgbClr val="000000"/>
            </a:solidFill>
            <a:miter lim="800000"/>
            <a:headEnd/>
            <a:tailEnd/>
          </a:ln>
        </p:spPr>
      </p:sp>
      <p:sp>
        <p:nvSpPr>
          <p:cNvPr id="218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ltLang="zh-CN" smtClean="0"/>
          </a:p>
        </p:txBody>
      </p:sp>
      <p:sp>
        <p:nvSpPr>
          <p:cNvPr id="21811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7AE2894-6A89-44E3-AB17-B8585ABA229A}" type="slidenum">
              <a:rPr lang="en-AU" altLang="zh-CN" sz="1200" u="none"/>
              <a:pPr algn="r"/>
              <a:t>35</a:t>
            </a:fld>
            <a:endParaRPr lang="en-AU" altLang="zh-CN" sz="1200" u="non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bwMode="auto">
          <a:noFill/>
          <a:ln>
            <a:solidFill>
              <a:srgbClr val="000000"/>
            </a:solidFill>
            <a:miter lim="800000"/>
            <a:headEnd/>
            <a:tailEnd/>
          </a:ln>
        </p:spPr>
      </p:sp>
      <p:sp>
        <p:nvSpPr>
          <p:cNvPr id="2160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1606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7B26842-4DFF-4B62-ACA9-1A1750FE3939}" type="slidenum">
              <a:rPr lang="en-AU" altLang="zh-CN" sz="1200" u="none"/>
              <a:pPr algn="r"/>
              <a:t>36</a:t>
            </a:fld>
            <a:endParaRPr lang="en-AU" altLang="zh-CN" sz="1200" u="non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bwMode="auto">
          <a:noFill/>
          <a:ln>
            <a:solidFill>
              <a:srgbClr val="000000"/>
            </a:solidFill>
            <a:miter lim="800000"/>
            <a:headEnd/>
            <a:tailEnd/>
          </a:ln>
        </p:spPr>
      </p:sp>
      <p:sp>
        <p:nvSpPr>
          <p:cNvPr id="222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222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AEDC07F-4789-4BAE-A13F-F17CD12C3F38}" type="slidenum">
              <a:rPr lang="en-AU" altLang="zh-CN" sz="1200" u="none"/>
              <a:pPr algn="r"/>
              <a:t>37</a:t>
            </a:fld>
            <a:endParaRPr lang="en-AU" altLang="zh-CN" sz="1200" u="non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bwMode="auto">
          <a:noFill/>
          <a:ln>
            <a:solidFill>
              <a:srgbClr val="000000"/>
            </a:solidFill>
            <a:miter lim="800000"/>
            <a:headEnd/>
            <a:tailEnd/>
          </a:ln>
        </p:spPr>
      </p:sp>
      <p:sp>
        <p:nvSpPr>
          <p:cNvPr id="228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283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BF7CE21-0737-40DA-ABDD-AC9454B78A55}" type="slidenum">
              <a:rPr lang="en-AU" altLang="zh-CN" sz="1200" u="none"/>
              <a:pPr algn="r"/>
              <a:t>38</a:t>
            </a:fld>
            <a:endParaRPr lang="en-AU" altLang="zh-CN" sz="1200" u="non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304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6E0987B-E49E-4E5D-937F-2B203AFE39AE}" type="slidenum">
              <a:rPr lang="en-AU" altLang="zh-CN" sz="1200" u="none"/>
              <a:pPr algn="r"/>
              <a:t>39</a:t>
            </a:fld>
            <a:endParaRPr lang="en-AU" altLang="zh-CN" sz="1200" u="non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bwMode="auto">
          <a:noFill/>
          <a:ln>
            <a:solidFill>
              <a:srgbClr val="000000"/>
            </a:solidFill>
            <a:miter lim="800000"/>
            <a:headEnd/>
            <a:tailEnd/>
          </a:ln>
        </p:spPr>
      </p:sp>
      <p:sp>
        <p:nvSpPr>
          <p:cNvPr id="232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3245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29F621E-11AF-4E87-993A-E0330E714C3D}" type="slidenum">
              <a:rPr lang="en-AU" altLang="zh-CN" sz="1200" u="none"/>
              <a:pPr algn="r"/>
              <a:t>40</a:t>
            </a:fld>
            <a:endParaRPr lang="en-AU" altLang="zh-CN" sz="1200" u="non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bwMode="auto">
          <a:noFill/>
          <a:ln>
            <a:solidFill>
              <a:srgbClr val="000000"/>
            </a:solidFill>
            <a:miter lim="800000"/>
            <a:headEnd/>
            <a:tailEnd/>
          </a:ln>
        </p:spPr>
      </p:sp>
      <p:sp>
        <p:nvSpPr>
          <p:cNvPr id="2344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3450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F2C4E51-3F22-41EC-BC35-404F19430494}" type="slidenum">
              <a:rPr lang="en-AU" altLang="zh-CN" sz="1200" u="none"/>
              <a:pPr algn="r"/>
              <a:t>41</a:t>
            </a:fld>
            <a:endParaRPr lang="en-AU" altLang="zh-CN" sz="1200" u="non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bwMode="auto">
          <a:noFill/>
          <a:ln>
            <a:solidFill>
              <a:srgbClr val="000000"/>
            </a:solidFill>
            <a:miter lim="800000"/>
            <a:headEnd/>
            <a:tailEnd/>
          </a:ln>
        </p:spPr>
      </p:sp>
      <p:sp>
        <p:nvSpPr>
          <p:cNvPr id="240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4064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1A93714-C42A-45F6-9C96-22F100B5E8DC}" type="slidenum">
              <a:rPr lang="en-AU" altLang="zh-CN" sz="1200" u="none"/>
              <a:pPr algn="r"/>
              <a:t>42</a:t>
            </a:fld>
            <a:endParaRPr lang="en-AU" altLang="zh-CN" sz="1200" u="non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bwMode="auto">
          <a:noFill/>
          <a:ln>
            <a:solidFill>
              <a:srgbClr val="000000"/>
            </a:solidFill>
            <a:miter lim="800000"/>
            <a:headEnd/>
            <a:tailEnd/>
          </a:ln>
        </p:spPr>
      </p:sp>
      <p:sp>
        <p:nvSpPr>
          <p:cNvPr id="2426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4269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B1F3133-06DD-4BCE-994A-974DB6C10D2E}" type="slidenum">
              <a:rPr lang="en-AU" altLang="zh-CN" sz="1200" u="none"/>
              <a:pPr algn="r"/>
              <a:t>43</a:t>
            </a:fld>
            <a:endParaRPr lang="en-AU" altLang="zh-CN" sz="1200" u="non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bwMode="auto">
          <a:noFill/>
          <a:ln>
            <a:solidFill>
              <a:srgbClr val="000000"/>
            </a:solidFill>
            <a:miter lim="800000"/>
            <a:headEnd/>
            <a:tailEnd/>
          </a:ln>
        </p:spPr>
      </p:sp>
      <p:sp>
        <p:nvSpPr>
          <p:cNvPr id="244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4474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4D8D53A-B6FF-4693-9A60-34D2385010CF}" type="slidenum">
              <a:rPr lang="en-AU" altLang="zh-CN" sz="1200" u="none"/>
              <a:pPr algn="r"/>
              <a:t>44</a:t>
            </a:fld>
            <a:endParaRPr lang="en-AU" altLang="zh-CN" sz="1200" u="non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noFill/>
          <a:ln>
            <a:solidFill>
              <a:srgbClr val="000000"/>
            </a:solidFill>
            <a:miter lim="800000"/>
            <a:headEnd/>
            <a:tailEnd/>
          </a:ln>
        </p:spPr>
      </p:sp>
      <p:sp>
        <p:nvSpPr>
          <p:cNvPr id="248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4883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B431268-7713-429F-B016-72BBAE742906}" type="slidenum">
              <a:rPr lang="en-AU" altLang="zh-CN" sz="1200" u="none"/>
              <a:pPr algn="r"/>
              <a:t>45</a:t>
            </a:fld>
            <a:endParaRPr lang="en-AU" altLang="zh-CN" sz="1200" u="non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bwMode="auto">
          <a:noFill/>
          <a:ln>
            <a:solidFill>
              <a:srgbClr val="000000"/>
            </a:solidFill>
            <a:miter lim="800000"/>
            <a:headEnd/>
            <a:tailEnd/>
          </a:ln>
        </p:spPr>
      </p:sp>
      <p:sp>
        <p:nvSpPr>
          <p:cNvPr id="2508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5088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CFD130D-24AB-4122-8377-C9E1DB8A24B9}" type="slidenum">
              <a:rPr lang="en-AU" altLang="zh-CN" sz="1200" u="none"/>
              <a:pPr algn="r"/>
              <a:t>46</a:t>
            </a:fld>
            <a:endParaRPr lang="en-AU" altLang="zh-CN" sz="1200" u="non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noFill/>
          <a:ln>
            <a:solidFill>
              <a:srgbClr val="000000"/>
            </a:solidFill>
            <a:miter lim="800000"/>
            <a:headEnd/>
            <a:tailEnd/>
          </a:ln>
        </p:spPr>
      </p:sp>
      <p:sp>
        <p:nvSpPr>
          <p:cNvPr id="2529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529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8959540-AD6C-4271-B421-F13992095C0B}" type="slidenum">
              <a:rPr lang="en-AU" altLang="zh-CN" sz="1200" u="none"/>
              <a:pPr algn="r"/>
              <a:t>47</a:t>
            </a:fld>
            <a:endParaRPr lang="en-AU" altLang="zh-CN" sz="1200" u="non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bwMode="auto">
          <a:noFill/>
          <a:ln>
            <a:solidFill>
              <a:srgbClr val="000000"/>
            </a:solidFill>
            <a:miter lim="800000"/>
            <a:headEnd/>
            <a:tailEnd/>
          </a:ln>
        </p:spPr>
      </p:sp>
      <p:sp>
        <p:nvSpPr>
          <p:cNvPr id="2570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570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6116008-D213-4CCB-9DCC-4258A65A7510}" type="slidenum">
              <a:rPr lang="en-AU" altLang="zh-CN" sz="1200" u="none"/>
              <a:pPr algn="r"/>
              <a:t>48</a:t>
            </a:fld>
            <a:endParaRPr lang="en-AU" altLang="zh-CN" sz="1200" u="non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bwMode="auto">
          <a:noFill/>
          <a:ln>
            <a:solidFill>
              <a:srgbClr val="000000"/>
            </a:solidFill>
            <a:miter lim="800000"/>
            <a:headEnd/>
            <a:tailEnd/>
          </a:ln>
        </p:spPr>
      </p:sp>
      <p:sp>
        <p:nvSpPr>
          <p:cNvPr id="2590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5907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E33B7CD-62EB-4FB8-B19C-7E6BE9E0F0CF}" type="slidenum">
              <a:rPr lang="en-AU" altLang="zh-CN" sz="1200" u="none"/>
              <a:pPr algn="r"/>
              <a:t>49</a:t>
            </a:fld>
            <a:endParaRPr lang="en-AU" altLang="zh-CN" sz="1200" u="non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457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E95C1B3-7770-4E3B-A389-00651350436C}" type="slidenum">
              <a:rPr lang="en-AU" altLang="zh-CN" sz="1200" u="none"/>
              <a:pPr algn="r"/>
              <a:t>5</a:t>
            </a:fld>
            <a:endParaRPr lang="en-AU" altLang="zh-CN" sz="1200" u="non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bwMode="auto">
          <a:noFill/>
          <a:ln>
            <a:solidFill>
              <a:srgbClr val="000000"/>
            </a:solidFill>
            <a:miter lim="800000"/>
            <a:headEnd/>
            <a:tailEnd/>
          </a:ln>
        </p:spPr>
      </p:sp>
      <p:sp>
        <p:nvSpPr>
          <p:cNvPr id="2631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6317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721C1C3-315B-4445-AE4F-AB4A0484E571}" type="slidenum">
              <a:rPr lang="en-AU" altLang="zh-CN" sz="1200" u="none"/>
              <a:pPr algn="r"/>
              <a:t>50</a:t>
            </a:fld>
            <a:endParaRPr lang="en-AU" altLang="zh-CN" sz="1200" u="non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bwMode="auto">
          <a:noFill/>
          <a:ln>
            <a:solidFill>
              <a:srgbClr val="000000"/>
            </a:solidFill>
            <a:miter lim="800000"/>
            <a:headEnd/>
            <a:tailEnd/>
          </a:ln>
        </p:spPr>
      </p:sp>
      <p:sp>
        <p:nvSpPr>
          <p:cNvPr id="265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6522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777435B-1C19-4D81-AB8B-D781423A41E7}" type="slidenum">
              <a:rPr lang="en-AU" altLang="zh-CN" sz="1200" u="none"/>
              <a:pPr algn="r"/>
              <a:t>51</a:t>
            </a:fld>
            <a:endParaRPr lang="en-AU" altLang="zh-CN" sz="1200" u="none"/>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bwMode="auto">
          <a:noFill/>
          <a:ln>
            <a:solidFill>
              <a:srgbClr val="000000"/>
            </a:solidFill>
            <a:miter lim="800000"/>
            <a:headEnd/>
            <a:tailEnd/>
          </a:ln>
        </p:spPr>
      </p:sp>
      <p:sp>
        <p:nvSpPr>
          <p:cNvPr id="2672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6726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3BCDB56-3C0B-4FF6-AECD-61BF90CA98B5}" type="slidenum">
              <a:rPr lang="en-AU" altLang="zh-CN" sz="1200" u="none"/>
              <a:pPr algn="r"/>
              <a:t>52</a:t>
            </a:fld>
            <a:endParaRPr lang="en-AU" altLang="zh-CN" sz="1200" u="non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noFill/>
          <a:ln>
            <a:solidFill>
              <a:srgbClr val="000000"/>
            </a:solidFill>
            <a:miter lim="800000"/>
            <a:headEnd/>
            <a:tailEnd/>
          </a:ln>
        </p:spPr>
      </p:sp>
      <p:sp>
        <p:nvSpPr>
          <p:cNvPr id="1607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2867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6012A8C-69B9-4AF7-BA6F-59033F2C8F9C}" type="slidenum">
              <a:rPr lang="en-AU" altLang="zh-CN" sz="1200" u="none"/>
              <a:pPr algn="r"/>
              <a:t>7</a:t>
            </a:fld>
            <a:endParaRPr lang="en-AU" altLang="zh-CN" sz="1200" u="non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pPr marL="342900" indent="-342900">
              <a:spcBef>
                <a:spcPct val="20000"/>
              </a:spcBef>
            </a:pPr>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noFill/>
          <a:ln>
            <a:solidFill>
              <a:srgbClr val="000000"/>
            </a:solidFill>
            <a:miter lim="800000"/>
            <a:headEnd/>
            <a:tailEnd/>
          </a:ln>
        </p:spPr>
      </p:sp>
      <p:sp>
        <p:nvSpPr>
          <p:cNvPr id="32770" name="Rectangle 3"/>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652963"/>
            <a:ext cx="9144000" cy="2205037"/>
          </a:xfrm>
          <a:prstGeom prst="rect">
            <a:avLst/>
          </a:prstGeom>
          <a:solidFill>
            <a:srgbClr val="94B0BE"/>
          </a:solidFill>
          <a:ln w="9525">
            <a:noFill/>
            <a:miter lim="800000"/>
            <a:headEnd/>
            <a:tailEnd/>
          </a:ln>
          <a:effectLst/>
        </p:spPr>
        <p:txBody>
          <a:bodyPr wrap="none" anchor="ctr"/>
          <a:lstStyle/>
          <a:p>
            <a:pPr>
              <a:defRPr/>
            </a:pPr>
            <a:endParaRPr lang="en-AU" u="none" dirty="0">
              <a:ea typeface="宋体" pitchFamily="2" charset="-122"/>
            </a:endParaRPr>
          </a:p>
        </p:txBody>
      </p:sp>
      <p:sp>
        <p:nvSpPr>
          <p:cNvPr id="5" name="Rectangle 8"/>
          <p:cNvSpPr>
            <a:spLocks noChangeArrowheads="1"/>
          </p:cNvSpPr>
          <p:nvPr/>
        </p:nvSpPr>
        <p:spPr bwMode="auto">
          <a:xfrm>
            <a:off x="0" y="0"/>
            <a:ext cx="9144000" cy="765175"/>
          </a:xfrm>
          <a:prstGeom prst="rect">
            <a:avLst/>
          </a:prstGeom>
          <a:solidFill>
            <a:srgbClr val="333333"/>
          </a:solidFill>
          <a:ln w="9525">
            <a:noFill/>
            <a:miter lim="800000"/>
            <a:headEnd/>
            <a:tailEnd/>
          </a:ln>
          <a:effectLst/>
        </p:spPr>
        <p:txBody>
          <a:bodyPr wrap="none" anchor="ctr"/>
          <a:lstStyle/>
          <a:p>
            <a:pPr algn="ctr">
              <a:defRPr/>
            </a:pPr>
            <a:endParaRPr lang="en-US" u="none" dirty="0">
              <a:ea typeface="宋体" pitchFamily="2" charset="-122"/>
            </a:endParaRPr>
          </a:p>
        </p:txBody>
      </p:sp>
      <p:pic>
        <p:nvPicPr>
          <p:cNvPr id="6" name="Picture 9" descr="ANU_LOGO_WHITE"/>
          <p:cNvPicPr>
            <a:picLocks noChangeAspect="1" noChangeArrowheads="1"/>
          </p:cNvPicPr>
          <p:nvPr/>
        </p:nvPicPr>
        <p:blipFill>
          <a:blip r:embed="rId2" cstate="print"/>
          <a:srcRect/>
          <a:stretch>
            <a:fillRect/>
          </a:stretch>
        </p:blipFill>
        <p:spPr bwMode="auto">
          <a:xfrm>
            <a:off x="468313" y="115888"/>
            <a:ext cx="1511300" cy="525462"/>
          </a:xfrm>
          <a:prstGeom prst="rect">
            <a:avLst/>
          </a:prstGeom>
          <a:noFill/>
          <a:ln w="9525">
            <a:noFill/>
            <a:miter lim="800000"/>
            <a:headEnd/>
            <a:tailEnd/>
          </a:ln>
        </p:spPr>
      </p:pic>
      <p:sp>
        <p:nvSpPr>
          <p:cNvPr id="8196" name="Rectangle 4"/>
          <p:cNvSpPr>
            <a:spLocks noGrp="1" noChangeArrowheads="1"/>
          </p:cNvSpPr>
          <p:nvPr>
            <p:ph type="subTitle" idx="1"/>
          </p:nvPr>
        </p:nvSpPr>
        <p:spPr>
          <a:xfrm>
            <a:off x="468313" y="4652963"/>
            <a:ext cx="8280400" cy="519112"/>
          </a:xfrm>
        </p:spPr>
        <p:txBody>
          <a:bodyPr>
            <a:spAutoFit/>
          </a:bodyPr>
          <a:lstStyle>
            <a:lvl1pPr marL="0" indent="0">
              <a:buFontTx/>
              <a:buNone/>
              <a:defRPr sz="2800"/>
            </a:lvl1pPr>
          </a:lstStyle>
          <a:p>
            <a:r>
              <a:rPr lang="en-US" smtClean="0"/>
              <a:t>Click to edit Master subtitle style</a:t>
            </a:r>
            <a:endParaRPr lang="en-AU"/>
          </a:p>
        </p:txBody>
      </p:sp>
      <p:sp>
        <p:nvSpPr>
          <p:cNvPr id="8195" name="Rectangle 3"/>
          <p:cNvSpPr>
            <a:spLocks noGrp="1" noChangeArrowheads="1"/>
          </p:cNvSpPr>
          <p:nvPr>
            <p:ph type="ctrTitle"/>
          </p:nvPr>
        </p:nvSpPr>
        <p:spPr>
          <a:xfrm>
            <a:off x="468313" y="1919288"/>
            <a:ext cx="8207375" cy="641350"/>
          </a:xfrm>
        </p:spPr>
        <p:txBody>
          <a:bodyPr>
            <a:spAutoFit/>
          </a:bodyPr>
          <a:lstStyle>
            <a:lvl1pPr>
              <a:defRPr>
                <a:solidFill>
                  <a:schemeClr val="tx1"/>
                </a:solidFill>
              </a:defRPr>
            </a:lvl1pPr>
          </a:lstStyle>
          <a:p>
            <a:r>
              <a:rPr lang="en-US" smtClean="0"/>
              <a:t>Click to edit Master title style</a:t>
            </a:r>
            <a:endParaRPr lang="en-AU"/>
          </a:p>
        </p:txBody>
      </p:sp>
      <p:sp>
        <p:nvSpPr>
          <p:cNvPr id="7" name="Rectangle 5"/>
          <p:cNvSpPr>
            <a:spLocks noGrp="1" noChangeArrowheads="1"/>
          </p:cNvSpPr>
          <p:nvPr>
            <p:ph type="dt" sz="half" idx="10"/>
          </p:nvPr>
        </p:nvSpPr>
        <p:spPr>
          <a:xfrm>
            <a:off x="457200" y="6245225"/>
            <a:ext cx="2133600" cy="476250"/>
          </a:xfrm>
        </p:spPr>
        <p:txBody>
          <a:bodyPr/>
          <a:lstStyle>
            <a:lvl1pPr algn="l">
              <a:defRPr/>
            </a:lvl1pPr>
          </a:lstStyle>
          <a:p>
            <a:pPr>
              <a:defRPr/>
            </a:pPr>
            <a:endParaRPr lang="en-US" altLang="zh-CN"/>
          </a:p>
        </p:txBody>
      </p:sp>
      <p:sp>
        <p:nvSpPr>
          <p:cNvPr id="8" name="Rectangle 6"/>
          <p:cNvSpPr>
            <a:spLocks noGrp="1" noChangeArrowheads="1"/>
          </p:cNvSpPr>
          <p:nvPr>
            <p:ph type="ftr" sz="quarter" idx="11"/>
          </p:nvPr>
        </p:nvSpPr>
        <p:spPr>
          <a:xfrm>
            <a:off x="3124200" y="6245225"/>
            <a:ext cx="2895600" cy="476250"/>
          </a:xfrm>
        </p:spPr>
        <p:txBody>
          <a:bodyPr/>
          <a:lstStyle>
            <a:lvl1pPr algn="ctr">
              <a:defRPr/>
            </a:lvl1pPr>
          </a:lstStyle>
          <a:p>
            <a:pPr>
              <a:defRPr/>
            </a:pPr>
            <a:endParaRPr lang="en-US" altLang="zh-CN"/>
          </a:p>
        </p:txBody>
      </p:sp>
      <p:sp>
        <p:nvSpPr>
          <p:cNvPr id="9" name="Rectangle 7"/>
          <p:cNvSpPr>
            <a:spLocks noGrp="1" noChangeArrowheads="1"/>
          </p:cNvSpPr>
          <p:nvPr>
            <p:ph type="sldNum" sz="quarter" idx="12"/>
          </p:nvPr>
        </p:nvSpPr>
        <p:spPr>
          <a:xfrm>
            <a:off x="6553200" y="6245225"/>
            <a:ext cx="2133600" cy="476250"/>
          </a:xfrm>
        </p:spPr>
        <p:txBody>
          <a:bodyPr/>
          <a:lstStyle>
            <a:lvl1pPr>
              <a:defRPr/>
            </a:lvl1pPr>
          </a:lstStyle>
          <a:p>
            <a:pPr>
              <a:defRPr/>
            </a:pPr>
            <a:fld id="{A144897C-6A79-45A7-888F-2F37E29CDA23}" type="slidenum">
              <a:rPr lang="en-US" altLang="zh-CN"/>
              <a:pPr>
                <a:defRPr/>
              </a:pPr>
              <a:t>‹#›</a:t>
            </a:fld>
            <a:endParaRPr lang="en-US" altLang="zh-CN"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765175"/>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916113"/>
            <a:ext cx="4038600"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16113"/>
            <a:ext cx="4038600"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4"/>
          <p:cNvSpPr>
            <a:spLocks noGrp="1" noChangeArrowheads="1"/>
          </p:cNvSpPr>
          <p:nvPr>
            <p:ph type="dt" sz="half" idx="11"/>
          </p:nvPr>
        </p:nvSpPr>
        <p:spPr/>
        <p:txBody>
          <a:bodyPr/>
          <a:lstStyle>
            <a:lvl1pPr>
              <a:defRPr/>
            </a:lvl1pPr>
          </a:lstStyle>
          <a:p>
            <a:pPr>
              <a:defRPr/>
            </a:pPr>
            <a:endParaRPr lang="en-US" altLang="zh-CN"/>
          </a:p>
        </p:txBody>
      </p:sp>
      <p:sp>
        <p:nvSpPr>
          <p:cNvPr id="7" name="Rectangle 5"/>
          <p:cNvSpPr>
            <a:spLocks noGrp="1" noChangeArrowheads="1"/>
          </p:cNvSpPr>
          <p:nvPr>
            <p:ph type="ftr" sz="quarter" idx="12"/>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3"/>
          </p:nvPr>
        </p:nvSpPr>
        <p:spPr/>
        <p:txBody>
          <a:bodyPr/>
          <a:lstStyle>
            <a:lvl1pPr>
              <a:defRPr/>
            </a:lvl1pPr>
          </a:lstStyle>
          <a:p>
            <a:pPr>
              <a:defRPr/>
            </a:pPr>
            <a:fld id="{D929F77C-B374-42DF-BE85-B0881D00674F}" type="slidenum">
              <a:rPr lang="en-US" altLang="zh-CN"/>
              <a:pPr>
                <a:defRPr/>
              </a:pPr>
              <a:t>‹#›</a:t>
            </a:fld>
            <a:endParaRPr lang="en-US" altLang="zh-CN"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4"/>
          <p:cNvSpPr>
            <a:spLocks noGrp="1" noChangeArrowheads="1"/>
          </p:cNvSpPr>
          <p:nvPr>
            <p:ph type="dt" sz="half" idx="11"/>
          </p:nvPr>
        </p:nvSpPr>
        <p:spPr/>
        <p:txBody>
          <a:bodyPr/>
          <a:lstStyle>
            <a:lvl1pPr>
              <a:defRPr/>
            </a:lvl1pPr>
          </a:lstStyle>
          <a:p>
            <a:pPr>
              <a:defRPr/>
            </a:pPr>
            <a:endParaRPr lang="en-US" altLang="zh-CN"/>
          </a:p>
        </p:txBody>
      </p:sp>
      <p:sp>
        <p:nvSpPr>
          <p:cNvPr id="6" name="Rectangle 5"/>
          <p:cNvSpPr>
            <a:spLocks noGrp="1" noChangeArrowheads="1"/>
          </p:cNvSpPr>
          <p:nvPr>
            <p:ph type="ftr" sz="quarter" idx="12"/>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3"/>
          </p:nvPr>
        </p:nvSpPr>
        <p:spPr/>
        <p:txBody>
          <a:bodyPr/>
          <a:lstStyle>
            <a:lvl1pPr>
              <a:defRPr/>
            </a:lvl1pPr>
          </a:lstStyle>
          <a:p>
            <a:pPr>
              <a:defRPr/>
            </a:pPr>
            <a:fld id="{FDE651B4-0DD1-4770-8F17-B147283FB7D1}" type="slidenum">
              <a:rPr lang="en-US" altLang="zh-CN"/>
              <a:pPr>
                <a:defRPr/>
              </a:pPr>
              <a:t>‹#›</a:t>
            </a:fld>
            <a:endParaRPr lang="en-US" altLang="zh-CN"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4"/>
          <p:cNvSpPr>
            <a:spLocks noGrp="1" noChangeArrowheads="1"/>
          </p:cNvSpPr>
          <p:nvPr>
            <p:ph type="dt" sz="half" idx="11"/>
          </p:nvPr>
        </p:nvSpPr>
        <p:spPr/>
        <p:txBody>
          <a:bodyPr/>
          <a:lstStyle>
            <a:lvl1pPr>
              <a:defRPr/>
            </a:lvl1pPr>
          </a:lstStyle>
          <a:p>
            <a:pPr>
              <a:defRPr/>
            </a:pPr>
            <a:endParaRPr lang="en-US" altLang="zh-CN"/>
          </a:p>
        </p:txBody>
      </p:sp>
      <p:sp>
        <p:nvSpPr>
          <p:cNvPr id="6" name="Rectangle 5"/>
          <p:cNvSpPr>
            <a:spLocks noGrp="1" noChangeArrowheads="1"/>
          </p:cNvSpPr>
          <p:nvPr>
            <p:ph type="ftr" sz="quarter" idx="12"/>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3"/>
          </p:nvPr>
        </p:nvSpPr>
        <p:spPr/>
        <p:txBody>
          <a:bodyPr/>
          <a:lstStyle>
            <a:lvl1pPr>
              <a:defRPr/>
            </a:lvl1pPr>
          </a:lstStyle>
          <a:p>
            <a:pPr>
              <a:defRPr/>
            </a:pPr>
            <a:fld id="{9F95DADF-725D-4067-870C-90083E7003E7}" type="slidenum">
              <a:rPr lang="en-US" altLang="zh-CN"/>
              <a:pPr>
                <a:defRPr/>
              </a:pPr>
              <a:t>‹#›</a:t>
            </a:fld>
            <a:endParaRPr lang="en-US" altLang="zh-CN"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4"/>
          <p:cNvSpPr>
            <a:spLocks noGrp="1" noChangeArrowheads="1"/>
          </p:cNvSpPr>
          <p:nvPr>
            <p:ph type="dt" sz="half" idx="11"/>
          </p:nvPr>
        </p:nvSpPr>
        <p:spPr/>
        <p:txBody>
          <a:bodyPr/>
          <a:lstStyle>
            <a:lvl1pPr>
              <a:defRPr/>
            </a:lvl1pPr>
          </a:lstStyle>
          <a:p>
            <a:pPr>
              <a:defRPr/>
            </a:pPr>
            <a:endParaRPr lang="en-US" altLang="zh-CN"/>
          </a:p>
        </p:txBody>
      </p:sp>
      <p:sp>
        <p:nvSpPr>
          <p:cNvPr id="7" name="Rectangle 5"/>
          <p:cNvSpPr>
            <a:spLocks noGrp="1" noChangeArrowheads="1"/>
          </p:cNvSpPr>
          <p:nvPr>
            <p:ph type="ftr" sz="quarter" idx="12"/>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3"/>
          </p:nvPr>
        </p:nvSpPr>
        <p:spPr/>
        <p:txBody>
          <a:bodyPr/>
          <a:lstStyle>
            <a:lvl1pPr>
              <a:defRPr/>
            </a:lvl1pPr>
          </a:lstStyle>
          <a:p>
            <a:pPr>
              <a:defRPr/>
            </a:pPr>
            <a:fld id="{A5A2466B-2259-4601-9BAF-2EF60F71DB1F}" type="slidenum">
              <a:rPr lang="en-US" altLang="zh-CN"/>
              <a:pPr>
                <a:defRPr/>
              </a:pPr>
              <a:t>‹#›</a:t>
            </a:fld>
            <a:endParaRPr lang="en-US" altLang="zh-CN"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4"/>
          <p:cNvSpPr>
            <a:spLocks noGrp="1" noChangeArrowheads="1"/>
          </p:cNvSpPr>
          <p:nvPr>
            <p:ph type="dt" sz="half" idx="11"/>
          </p:nvPr>
        </p:nvSpPr>
        <p:spPr/>
        <p:txBody>
          <a:bodyPr/>
          <a:lstStyle>
            <a:lvl1pPr>
              <a:defRPr/>
            </a:lvl1pPr>
          </a:lstStyle>
          <a:p>
            <a:pPr>
              <a:defRPr/>
            </a:pPr>
            <a:endParaRPr lang="en-US" altLang="zh-CN"/>
          </a:p>
        </p:txBody>
      </p:sp>
      <p:sp>
        <p:nvSpPr>
          <p:cNvPr id="9" name="Rectangle 5"/>
          <p:cNvSpPr>
            <a:spLocks noGrp="1" noChangeArrowheads="1"/>
          </p:cNvSpPr>
          <p:nvPr>
            <p:ph type="ftr" sz="quarter" idx="12"/>
          </p:nvPr>
        </p:nvSpPr>
        <p:spPr/>
        <p:txBody>
          <a:bodyPr/>
          <a:lstStyle>
            <a:lvl1pPr>
              <a:defRPr/>
            </a:lvl1pPr>
          </a:lstStyle>
          <a:p>
            <a:pPr>
              <a:defRPr/>
            </a:pPr>
            <a:endParaRPr lang="en-US" altLang="zh-CN"/>
          </a:p>
        </p:txBody>
      </p:sp>
      <p:sp>
        <p:nvSpPr>
          <p:cNvPr id="10" name="Rectangle 6"/>
          <p:cNvSpPr>
            <a:spLocks noGrp="1" noChangeArrowheads="1"/>
          </p:cNvSpPr>
          <p:nvPr>
            <p:ph type="sldNum" sz="quarter" idx="13"/>
          </p:nvPr>
        </p:nvSpPr>
        <p:spPr/>
        <p:txBody>
          <a:bodyPr/>
          <a:lstStyle>
            <a:lvl1pPr>
              <a:defRPr/>
            </a:lvl1pPr>
          </a:lstStyle>
          <a:p>
            <a:pPr>
              <a:defRPr/>
            </a:pPr>
            <a:fld id="{05D7D7AE-01CB-4DCB-AD25-8577F6F9B47B}" type="slidenum">
              <a:rPr lang="en-US" altLang="zh-CN"/>
              <a:pPr>
                <a:defRPr/>
              </a:pPr>
              <a:t>‹#›</a:t>
            </a:fld>
            <a:endParaRPr lang="en-US" altLang="zh-CN"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4"/>
          <p:cNvSpPr>
            <a:spLocks noGrp="1" noChangeArrowheads="1"/>
          </p:cNvSpPr>
          <p:nvPr>
            <p:ph type="dt" sz="half" idx="11"/>
          </p:nvPr>
        </p:nvSpPr>
        <p:spPr/>
        <p:txBody>
          <a:bodyPr/>
          <a:lstStyle>
            <a:lvl1pPr>
              <a:defRPr/>
            </a:lvl1pPr>
          </a:lstStyle>
          <a:p>
            <a:pPr>
              <a:defRPr/>
            </a:pPr>
            <a:endParaRPr lang="en-US" altLang="zh-CN"/>
          </a:p>
        </p:txBody>
      </p:sp>
      <p:sp>
        <p:nvSpPr>
          <p:cNvPr id="5" name="Rectangle 5"/>
          <p:cNvSpPr>
            <a:spLocks noGrp="1" noChangeArrowheads="1"/>
          </p:cNvSpPr>
          <p:nvPr>
            <p:ph type="ftr" sz="quarter" idx="12"/>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3"/>
          </p:nvPr>
        </p:nvSpPr>
        <p:spPr/>
        <p:txBody>
          <a:bodyPr/>
          <a:lstStyle>
            <a:lvl1pPr>
              <a:defRPr/>
            </a:lvl1pPr>
          </a:lstStyle>
          <a:p>
            <a:pPr>
              <a:defRPr/>
            </a:pPr>
            <a:fld id="{FCA32BCB-E95C-411C-9362-250095B45F87}" type="slidenum">
              <a:rPr lang="en-US" altLang="zh-CN"/>
              <a:pPr>
                <a:defRPr/>
              </a:pPr>
              <a:t>‹#›</a:t>
            </a:fld>
            <a:endParaRPr lang="en-US" altLang="zh-CN"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AU"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4"/>
          <p:cNvSpPr>
            <a:spLocks noGrp="1" noChangeArrowheads="1"/>
          </p:cNvSpPr>
          <p:nvPr>
            <p:ph type="dt" sz="half" idx="11"/>
          </p:nvPr>
        </p:nvSpPr>
        <p:spPr/>
        <p:txBody>
          <a:bodyPr/>
          <a:lstStyle>
            <a:lvl1pPr>
              <a:defRPr/>
            </a:lvl1pPr>
          </a:lstStyle>
          <a:p>
            <a:pPr>
              <a:defRPr/>
            </a:pPr>
            <a:endParaRPr lang="en-US" altLang="zh-CN"/>
          </a:p>
        </p:txBody>
      </p:sp>
      <p:sp>
        <p:nvSpPr>
          <p:cNvPr id="7" name="Rectangle 5"/>
          <p:cNvSpPr>
            <a:spLocks noGrp="1" noChangeArrowheads="1"/>
          </p:cNvSpPr>
          <p:nvPr>
            <p:ph type="ftr" sz="quarter" idx="12"/>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3"/>
          </p:nvPr>
        </p:nvSpPr>
        <p:spPr/>
        <p:txBody>
          <a:bodyPr/>
          <a:lstStyle>
            <a:lvl1pPr>
              <a:defRPr/>
            </a:lvl1pPr>
          </a:lstStyle>
          <a:p>
            <a:pPr>
              <a:defRPr/>
            </a:pPr>
            <a:fld id="{237DF032-9B25-46CB-969B-03152618EC6D}" type="slidenum">
              <a:rPr lang="en-US" altLang="zh-CN"/>
              <a:pPr>
                <a:defRPr/>
              </a:pPr>
              <a:t>‹#›</a:t>
            </a:fld>
            <a:endParaRPr lang="en-US" altLang="zh-CN"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4"/>
          <p:cNvSpPr>
            <a:spLocks noGrp="1" noChangeArrowheads="1"/>
          </p:cNvSpPr>
          <p:nvPr>
            <p:ph type="dt" sz="half" idx="11"/>
          </p:nvPr>
        </p:nvSpPr>
        <p:spPr/>
        <p:txBody>
          <a:bodyPr/>
          <a:lstStyle>
            <a:lvl1pPr>
              <a:defRPr/>
            </a:lvl1pPr>
          </a:lstStyle>
          <a:p>
            <a:pPr>
              <a:defRPr/>
            </a:pPr>
            <a:endParaRPr lang="en-US" altLang="zh-CN"/>
          </a:p>
        </p:txBody>
      </p:sp>
      <p:sp>
        <p:nvSpPr>
          <p:cNvPr id="6" name="Rectangle 5"/>
          <p:cNvSpPr>
            <a:spLocks noGrp="1" noChangeArrowheads="1"/>
          </p:cNvSpPr>
          <p:nvPr>
            <p:ph type="ftr" sz="quarter" idx="12"/>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3"/>
          </p:nvPr>
        </p:nvSpPr>
        <p:spPr/>
        <p:txBody>
          <a:bodyPr/>
          <a:lstStyle>
            <a:lvl1pPr>
              <a:defRPr/>
            </a:lvl1pPr>
          </a:lstStyle>
          <a:p>
            <a:pPr>
              <a:defRPr/>
            </a:pPr>
            <a:fld id="{4F996078-C424-47A5-A1B2-C1B080AE7EB0}" type="slidenum">
              <a:rPr lang="en-US" altLang="zh-CN"/>
              <a:pPr>
                <a:defRPr/>
              </a:pPr>
              <a:t>‹#›</a:t>
            </a:fld>
            <a:endParaRPr lang="en-US" altLang="zh-CN"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765175"/>
            <a:ext cx="2058988" cy="536098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765175"/>
            <a:ext cx="6029325" cy="53609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4"/>
          <p:cNvSpPr>
            <a:spLocks noGrp="1" noChangeArrowheads="1"/>
          </p:cNvSpPr>
          <p:nvPr>
            <p:ph type="dt" sz="half" idx="11"/>
          </p:nvPr>
        </p:nvSpPr>
        <p:spPr/>
        <p:txBody>
          <a:bodyPr/>
          <a:lstStyle>
            <a:lvl1pPr>
              <a:defRPr/>
            </a:lvl1pPr>
          </a:lstStyle>
          <a:p>
            <a:pPr>
              <a:defRPr/>
            </a:pPr>
            <a:endParaRPr lang="en-US" altLang="zh-CN"/>
          </a:p>
        </p:txBody>
      </p:sp>
      <p:sp>
        <p:nvSpPr>
          <p:cNvPr id="6" name="Rectangle 5"/>
          <p:cNvSpPr>
            <a:spLocks noGrp="1" noChangeArrowheads="1"/>
          </p:cNvSpPr>
          <p:nvPr>
            <p:ph type="ftr" sz="quarter" idx="12"/>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3"/>
          </p:nvPr>
        </p:nvSpPr>
        <p:spPr/>
        <p:txBody>
          <a:bodyPr/>
          <a:lstStyle>
            <a:lvl1pPr>
              <a:defRPr/>
            </a:lvl1pPr>
          </a:lstStyle>
          <a:p>
            <a:pPr>
              <a:defRPr/>
            </a:pPr>
            <a:fld id="{50FCB937-273D-4876-A3AF-7BF643AA8D28}" type="slidenum">
              <a:rPr lang="en-US" altLang="zh-CN"/>
              <a:pPr>
                <a:defRPr/>
              </a:pPr>
              <a:t>‹#›</a:t>
            </a:fld>
            <a:endParaRPr lang="en-US" altLang="zh-CN"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6597650"/>
            <a:ext cx="9144000" cy="260350"/>
          </a:xfrm>
          <a:prstGeom prst="rect">
            <a:avLst/>
          </a:prstGeom>
          <a:solidFill>
            <a:srgbClr val="94B0BE"/>
          </a:solidFill>
          <a:ln w="9525">
            <a:noFill/>
            <a:miter lim="800000"/>
            <a:headEnd/>
            <a:tailEnd/>
          </a:ln>
          <a:effectLst/>
        </p:spPr>
        <p:txBody>
          <a:bodyPr wrap="none" anchor="ctr"/>
          <a:lstStyle/>
          <a:p>
            <a:pPr>
              <a:defRPr/>
            </a:pPr>
            <a:endParaRPr lang="en-AU" u="none" dirty="0">
              <a:ea typeface="宋体" pitchFamily="2" charset="-122"/>
            </a:endParaRPr>
          </a:p>
        </p:txBody>
      </p:sp>
      <p:sp>
        <p:nvSpPr>
          <p:cNvPr id="1027" name="Rectangle 2"/>
          <p:cNvSpPr>
            <a:spLocks noGrp="1" noChangeArrowheads="1"/>
          </p:cNvSpPr>
          <p:nvPr>
            <p:ph type="title"/>
          </p:nvPr>
        </p:nvSpPr>
        <p:spPr bwMode="auto">
          <a:xfrm>
            <a:off x="468313" y="76517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AU" altLang="zh-CN" smtClean="0"/>
          </a:p>
        </p:txBody>
      </p:sp>
      <p:sp>
        <p:nvSpPr>
          <p:cNvPr id="1028" name="Rectangle 3"/>
          <p:cNvSpPr>
            <a:spLocks noGrp="1" noChangeArrowheads="1"/>
          </p:cNvSpPr>
          <p:nvPr>
            <p:ph type="body" idx="1"/>
          </p:nvPr>
        </p:nvSpPr>
        <p:spPr bwMode="auto">
          <a:xfrm>
            <a:off x="457200" y="1916113"/>
            <a:ext cx="8229600" cy="4210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AU" altLang="zh-CN" smtClean="0"/>
          </a:p>
        </p:txBody>
      </p:sp>
      <p:sp>
        <p:nvSpPr>
          <p:cNvPr id="2" name="Rectangle 4"/>
          <p:cNvSpPr>
            <a:spLocks noGrp="1" noChangeArrowheads="1"/>
          </p:cNvSpPr>
          <p:nvPr>
            <p:ph type="dt" sz="half" idx="2"/>
          </p:nvPr>
        </p:nvSpPr>
        <p:spPr bwMode="auto">
          <a:xfrm>
            <a:off x="5724525" y="6597650"/>
            <a:ext cx="2133600"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u="none">
                <a:ea typeface="宋体" pitchFamily="2" charset="-122"/>
              </a:defRPr>
            </a:lvl1pPr>
          </a:lstStyle>
          <a:p>
            <a:pPr>
              <a:defRPr/>
            </a:pPr>
            <a:endParaRPr lang="en-US" altLang="zh-CN"/>
          </a:p>
        </p:txBody>
      </p:sp>
      <p:sp>
        <p:nvSpPr>
          <p:cNvPr id="3" name="Rectangle 4"/>
          <p:cNvSpPr>
            <a:spLocks noGrp="1" noChangeArrowheads="1"/>
          </p:cNvSpPr>
          <p:nvPr>
            <p:ph type="dt" sz="half" idx="2"/>
          </p:nvPr>
        </p:nvSpPr>
        <p:spPr bwMode="auto">
          <a:xfrm>
            <a:off x="5724525" y="6597650"/>
            <a:ext cx="2133600" cy="196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u="none">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95288" y="6597650"/>
            <a:ext cx="5040312"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u="none">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8101013" y="6597650"/>
            <a:ext cx="585787" cy="215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u="none">
                <a:ea typeface="宋体" pitchFamily="2" charset="-122"/>
              </a:defRPr>
            </a:lvl1pPr>
          </a:lstStyle>
          <a:p>
            <a:pPr>
              <a:defRPr/>
            </a:pPr>
            <a:fld id="{1B588459-942E-4B7D-9804-113BA68A507C}" type="slidenum">
              <a:rPr lang="en-US" altLang="zh-CN"/>
              <a:pPr>
                <a:defRPr/>
              </a:pPr>
              <a:t>‹#›</a:t>
            </a:fld>
            <a:endParaRPr lang="en-US" altLang="zh-CN" dirty="0"/>
          </a:p>
        </p:txBody>
      </p:sp>
      <p:sp>
        <p:nvSpPr>
          <p:cNvPr id="1031" name="Rectangle 7"/>
          <p:cNvSpPr>
            <a:spLocks noChangeArrowheads="1"/>
          </p:cNvSpPr>
          <p:nvPr/>
        </p:nvSpPr>
        <p:spPr bwMode="auto">
          <a:xfrm>
            <a:off x="0" y="0"/>
            <a:ext cx="9144000" cy="765175"/>
          </a:xfrm>
          <a:prstGeom prst="rect">
            <a:avLst/>
          </a:prstGeom>
          <a:solidFill>
            <a:srgbClr val="333333"/>
          </a:solidFill>
          <a:ln w="9525">
            <a:noFill/>
            <a:miter lim="800000"/>
            <a:headEnd/>
            <a:tailEnd/>
          </a:ln>
          <a:effectLst/>
        </p:spPr>
        <p:txBody>
          <a:bodyPr wrap="none" anchor="ctr"/>
          <a:lstStyle/>
          <a:p>
            <a:pPr algn="ctr">
              <a:defRPr/>
            </a:pPr>
            <a:endParaRPr lang="en-US" u="none" dirty="0">
              <a:ea typeface="宋体" pitchFamily="2" charset="-122"/>
            </a:endParaRPr>
          </a:p>
        </p:txBody>
      </p:sp>
      <p:pic>
        <p:nvPicPr>
          <p:cNvPr id="1034" name="Picture 9" descr="ANU_LOGO_WHITE"/>
          <p:cNvPicPr>
            <a:picLocks noChangeAspect="1" noChangeArrowheads="1"/>
          </p:cNvPicPr>
          <p:nvPr/>
        </p:nvPicPr>
        <p:blipFill>
          <a:blip r:embed="rId12" cstate="print"/>
          <a:srcRect/>
          <a:stretch>
            <a:fillRect/>
          </a:stretch>
        </p:blipFill>
        <p:spPr bwMode="auto">
          <a:xfrm>
            <a:off x="468313" y="115888"/>
            <a:ext cx="1511300" cy="5254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hf hdr="0" ftr="0" dt="0"/>
  <p:txStyles>
    <p:titleStyle>
      <a:lvl1pPr algn="l" rtl="0" eaLnBrk="0" fontAlgn="base" hangingPunct="0">
        <a:spcBef>
          <a:spcPct val="0"/>
        </a:spcBef>
        <a:spcAft>
          <a:spcPct val="0"/>
        </a:spcAft>
        <a:defRPr sz="3600">
          <a:solidFill>
            <a:srgbClr val="527688"/>
          </a:solidFill>
          <a:latin typeface="+mj-lt"/>
          <a:ea typeface="+mj-ea"/>
          <a:cs typeface="+mj-cs"/>
        </a:defRPr>
      </a:lvl1pPr>
      <a:lvl2pPr algn="l" rtl="0" eaLnBrk="0" fontAlgn="base" hangingPunct="0">
        <a:spcBef>
          <a:spcPct val="0"/>
        </a:spcBef>
        <a:spcAft>
          <a:spcPct val="0"/>
        </a:spcAft>
        <a:defRPr sz="3600">
          <a:solidFill>
            <a:srgbClr val="527688"/>
          </a:solidFill>
          <a:latin typeface="Arial" charset="0"/>
          <a:cs typeface="Arial" charset="0"/>
        </a:defRPr>
      </a:lvl2pPr>
      <a:lvl3pPr algn="l" rtl="0" eaLnBrk="0" fontAlgn="base" hangingPunct="0">
        <a:spcBef>
          <a:spcPct val="0"/>
        </a:spcBef>
        <a:spcAft>
          <a:spcPct val="0"/>
        </a:spcAft>
        <a:defRPr sz="3600">
          <a:solidFill>
            <a:srgbClr val="527688"/>
          </a:solidFill>
          <a:latin typeface="Arial" charset="0"/>
          <a:cs typeface="Arial" charset="0"/>
        </a:defRPr>
      </a:lvl3pPr>
      <a:lvl4pPr algn="l" rtl="0" eaLnBrk="0" fontAlgn="base" hangingPunct="0">
        <a:spcBef>
          <a:spcPct val="0"/>
        </a:spcBef>
        <a:spcAft>
          <a:spcPct val="0"/>
        </a:spcAft>
        <a:defRPr sz="3600">
          <a:solidFill>
            <a:srgbClr val="527688"/>
          </a:solidFill>
          <a:latin typeface="Arial" charset="0"/>
          <a:cs typeface="Arial" charset="0"/>
        </a:defRPr>
      </a:lvl4pPr>
      <a:lvl5pPr algn="l" rtl="0" eaLnBrk="0" fontAlgn="base" hangingPunct="0">
        <a:spcBef>
          <a:spcPct val="0"/>
        </a:spcBef>
        <a:spcAft>
          <a:spcPct val="0"/>
        </a:spcAft>
        <a:defRPr sz="3600">
          <a:solidFill>
            <a:srgbClr val="527688"/>
          </a:solidFill>
          <a:latin typeface="Arial" charset="0"/>
          <a:cs typeface="Arial" charset="0"/>
        </a:defRPr>
      </a:lvl5pPr>
      <a:lvl6pPr marL="457200" algn="l" rtl="0" eaLnBrk="1" fontAlgn="base" hangingPunct="1">
        <a:spcBef>
          <a:spcPct val="0"/>
        </a:spcBef>
        <a:spcAft>
          <a:spcPct val="0"/>
        </a:spcAft>
        <a:defRPr sz="3600">
          <a:solidFill>
            <a:srgbClr val="527688"/>
          </a:solidFill>
          <a:latin typeface="Arial" charset="0"/>
          <a:cs typeface="Arial" charset="0"/>
        </a:defRPr>
      </a:lvl6pPr>
      <a:lvl7pPr marL="914400" algn="l" rtl="0" eaLnBrk="1" fontAlgn="base" hangingPunct="1">
        <a:spcBef>
          <a:spcPct val="0"/>
        </a:spcBef>
        <a:spcAft>
          <a:spcPct val="0"/>
        </a:spcAft>
        <a:defRPr sz="3600">
          <a:solidFill>
            <a:srgbClr val="527688"/>
          </a:solidFill>
          <a:latin typeface="Arial" charset="0"/>
          <a:cs typeface="Arial" charset="0"/>
        </a:defRPr>
      </a:lvl7pPr>
      <a:lvl8pPr marL="1371600" algn="l" rtl="0" eaLnBrk="1" fontAlgn="base" hangingPunct="1">
        <a:spcBef>
          <a:spcPct val="0"/>
        </a:spcBef>
        <a:spcAft>
          <a:spcPct val="0"/>
        </a:spcAft>
        <a:defRPr sz="3600">
          <a:solidFill>
            <a:srgbClr val="527688"/>
          </a:solidFill>
          <a:latin typeface="Arial" charset="0"/>
          <a:cs typeface="Arial" charset="0"/>
        </a:defRPr>
      </a:lvl8pPr>
      <a:lvl9pPr marL="1828800" algn="l" rtl="0" eaLnBrk="1" fontAlgn="base" hangingPunct="1">
        <a:spcBef>
          <a:spcPct val="0"/>
        </a:spcBef>
        <a:spcAft>
          <a:spcPct val="0"/>
        </a:spcAft>
        <a:defRPr sz="3600">
          <a:solidFill>
            <a:srgbClr val="527688"/>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29.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30.bin"/></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Microsoft_Office_Word_97_-_2003_Document1.doc"/></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31.bin"/><Relationship Id="rId4" Type="http://schemas.openxmlformats.org/officeDocument/2006/relationships/oleObject" Target="../embeddings/Microsoft_Office_Word_97_-_2003_Document2.doc"/></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Microsoft_Office_Word_97_-_2003_Document3.doc"/></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Microsoft_Office_Word_97_-_2003_Document4.doc"/></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oleObject" Target="../embeddings/Microsoft_Office_Word_97_-_2003_Document5.doc"/><Relationship Id="rId4" Type="http://schemas.openxmlformats.org/officeDocument/2006/relationships/oleObject" Target="../embeddings/oleObject32.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Microsoft_Office_Word_97_-_2003_Document6.doc"/><Relationship Id="rId4" Type="http://schemas.openxmlformats.org/officeDocument/2006/relationships/oleObject" Target="../embeddings/oleObject33.bin"/></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22.vml"/><Relationship Id="rId4" Type="http://schemas.openxmlformats.org/officeDocument/2006/relationships/oleObject" Target="../embeddings/Microsoft_Office_Word_97_-_2003_Document7.doc"/></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oleObject" Target="../embeddings/Microsoft_Office_Word_97_-_2003_Document8.doc"/><Relationship Id="rId4" Type="http://schemas.openxmlformats.org/officeDocument/2006/relationships/oleObject" Target="../embeddings/oleObject34.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oleObject" Target="../embeddings/Microsoft_Office_Word_97_-_2003_Document9.doc"/><Relationship Id="rId4" Type="http://schemas.openxmlformats.org/officeDocument/2006/relationships/oleObject" Target="../embeddings/oleObject35.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type="subTitle" idx="1"/>
          </p:nvPr>
        </p:nvSpPr>
        <p:spPr>
          <a:xfrm>
            <a:off x="762000" y="4800600"/>
            <a:ext cx="7772400" cy="830997"/>
          </a:xfrm>
        </p:spPr>
        <p:txBody>
          <a:bodyPr/>
          <a:lstStyle/>
          <a:p>
            <a:pPr eaLnBrk="1" hangingPunct="1"/>
            <a:r>
              <a:rPr lang="en-US" altLang="zh-CN" sz="2400" dirty="0" smtClean="0">
                <a:ea typeface="宋体" charset="-122"/>
              </a:rPr>
              <a:t>Kin-Yip </a:t>
            </a:r>
            <a:r>
              <a:rPr lang="en-US" altLang="zh-CN" sz="2400" dirty="0" smtClean="0">
                <a:ea typeface="宋体" charset="-122"/>
              </a:rPr>
              <a:t>Ho</a:t>
            </a:r>
            <a:r>
              <a:rPr lang="en-US" altLang="zh-CN" sz="2400" dirty="0" smtClean="0">
                <a:ea typeface="宋体" charset="-122"/>
              </a:rPr>
              <a:t>, Wai-Man (Raymond) Liu,</a:t>
            </a:r>
            <a:r>
              <a:rPr lang="en-US" altLang="zh-CN" sz="2400" dirty="0" smtClean="0">
                <a:ea typeface="宋体" charset="-122"/>
              </a:rPr>
              <a:t> </a:t>
            </a:r>
            <a:r>
              <a:rPr lang="en-US" altLang="zh-CN" sz="2400" dirty="0" smtClean="0">
                <a:ea typeface="宋体" charset="-122"/>
              </a:rPr>
              <a:t>and Yanlin Shi</a:t>
            </a:r>
          </a:p>
        </p:txBody>
      </p:sp>
      <p:sp>
        <p:nvSpPr>
          <p:cNvPr id="15362" name="Rectangle 2"/>
          <p:cNvSpPr>
            <a:spLocks noGrp="1" noChangeArrowheads="1"/>
          </p:cNvSpPr>
          <p:nvPr>
            <p:ph type="ctrTitle"/>
          </p:nvPr>
        </p:nvSpPr>
        <p:spPr>
          <a:xfrm>
            <a:off x="381000" y="1622425"/>
            <a:ext cx="8458200" cy="1554163"/>
          </a:xfrm>
        </p:spPr>
        <p:txBody>
          <a:bodyPr/>
          <a:lstStyle/>
          <a:p>
            <a:pPr eaLnBrk="1" hangingPunct="1"/>
            <a:r>
              <a:rPr lang="en-US" altLang="zh-CN" sz="3200" b="1" smtClean="0">
                <a:ea typeface="宋体" charset="-122"/>
              </a:rPr>
              <a:t>Price Discovery, Dynamic Correlations and Public Information Arrivals: The Case of the Chinese Renminbi Markets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idx="4294967295"/>
          </p:nvPr>
        </p:nvSpPr>
        <p:spPr/>
        <p:txBody>
          <a:bodyPr/>
          <a:lstStyle/>
          <a:p>
            <a:pPr eaLnBrk="1" hangingPunct="1"/>
            <a:r>
              <a:rPr lang="en-US" altLang="zh-CN" smtClean="0">
                <a:ea typeface="宋体" charset="-122"/>
              </a:rPr>
              <a:t>Research Question</a:t>
            </a:r>
          </a:p>
        </p:txBody>
      </p:sp>
      <p:sp>
        <p:nvSpPr>
          <p:cNvPr id="25602" name="Rectangle 3"/>
          <p:cNvSpPr>
            <a:spLocks noGrp="1" noChangeArrowheads="1"/>
          </p:cNvSpPr>
          <p:nvPr>
            <p:ph idx="4294967295"/>
          </p:nvPr>
        </p:nvSpPr>
        <p:spPr/>
        <p:txBody>
          <a:bodyPr/>
          <a:lstStyle/>
          <a:p>
            <a:r>
              <a:rPr lang="en-US" altLang="zh-CN" sz="2800" smtClean="0">
                <a:ea typeface="宋体" charset="-122"/>
              </a:rPr>
              <a:t>Which market dominates in the overall price discovery process and in the volatility prediction, CNY spot or NDF?</a:t>
            </a:r>
          </a:p>
          <a:p>
            <a:endParaRPr lang="en-US" altLang="zh-CN" sz="2800" smtClean="0">
              <a:ea typeface="宋体" charset="-122"/>
            </a:endParaRPr>
          </a:p>
          <a:p>
            <a:r>
              <a:rPr lang="en-US" altLang="zh-CN" sz="2800" smtClean="0">
                <a:ea typeface="宋体" charset="-122"/>
              </a:rPr>
              <a:t>What is the impact of public information flows on the dynamic correlations between CNY spot and NDF markets ?</a:t>
            </a:r>
          </a:p>
          <a:p>
            <a:endParaRPr lang="en-US" altLang="zh-CN" sz="2800" smtClean="0">
              <a:ea typeface="宋体" charset="-122"/>
            </a:endParaRPr>
          </a:p>
        </p:txBody>
      </p:sp>
      <p:sp>
        <p:nvSpPr>
          <p:cNvPr id="25603"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EBAA18D5-8020-4073-837E-820BEF8F1D0B}" type="slidenum">
              <a:rPr lang="en-US" altLang="zh-CN" sz="1400" u="none"/>
              <a:pPr algn="r"/>
              <a:t>10</a:t>
            </a:fld>
            <a:endParaRPr lang="en-US" altLang="zh-CN" sz="1400" u="none"/>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61795" name="Rectangle 3"/>
          <p:cNvSpPr>
            <a:spLocks noGrp="1" noChangeArrowheads="1"/>
          </p:cNvSpPr>
          <p:nvPr>
            <p:ph idx="4294967295"/>
          </p:nvPr>
        </p:nvSpPr>
        <p:spPr/>
        <p:txBody>
          <a:bodyPr/>
          <a:lstStyle/>
          <a:p>
            <a:r>
              <a:rPr lang="en-US" altLang="zh-CN" sz="2800" smtClean="0">
                <a:ea typeface="宋体" charset="-122"/>
              </a:rPr>
              <a:t>Vector Error Correction and Price Discovery</a:t>
            </a:r>
          </a:p>
          <a:p>
            <a:pPr lvl="1"/>
            <a:r>
              <a:rPr lang="en-US" altLang="zh-CN" sz="2400" smtClean="0">
                <a:ea typeface="宋体" charset="-122"/>
              </a:rPr>
              <a:t>VEC model (Engle and Granger, 1987)</a:t>
            </a:r>
          </a:p>
          <a:p>
            <a:pPr lvl="1"/>
            <a:endParaRPr lang="en-US" altLang="zh-CN" sz="2400" smtClean="0">
              <a:ea typeface="宋体" charset="-122"/>
            </a:endParaRPr>
          </a:p>
          <a:p>
            <a:pPr lvl="1"/>
            <a:endParaRPr lang="en-US" altLang="zh-CN" sz="2400" smtClean="0">
              <a:ea typeface="宋体" charset="-122"/>
            </a:endParaRPr>
          </a:p>
          <a:p>
            <a:pPr lvl="1"/>
            <a:endParaRPr lang="en-US" altLang="zh-CN" sz="2400" smtClean="0">
              <a:ea typeface="宋体" charset="-122"/>
            </a:endParaRPr>
          </a:p>
          <a:p>
            <a:pPr lvl="1"/>
            <a:endParaRPr lang="en-US" altLang="zh-CN" sz="2400" smtClean="0">
              <a:ea typeface="宋体" charset="-122"/>
            </a:endParaRPr>
          </a:p>
          <a:p>
            <a:pPr lvl="1"/>
            <a:r>
              <a:rPr lang="en-US" altLang="zh-CN" sz="2400" smtClean="0">
                <a:ea typeface="宋体" charset="-122"/>
              </a:rPr>
              <a:t> </a:t>
            </a:r>
          </a:p>
        </p:txBody>
      </p:sp>
      <p:sp>
        <p:nvSpPr>
          <p:cNvPr id="16179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2DAB9E20-FFD9-4117-AD37-EFEEDCFE84C0}" type="slidenum">
              <a:rPr lang="en-US" altLang="zh-CN" sz="1400" u="none"/>
              <a:pPr algn="r"/>
              <a:t>11</a:t>
            </a:fld>
            <a:endParaRPr lang="en-US" altLang="zh-CN" sz="1400" u="none"/>
          </a:p>
        </p:txBody>
      </p:sp>
      <p:sp>
        <p:nvSpPr>
          <p:cNvPr id="161797"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1798" name="Rectangle 6"/>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1800" name="Object 8"/>
          <p:cNvGraphicFramePr>
            <a:graphicFrameLocks noChangeAspect="1"/>
          </p:cNvGraphicFramePr>
          <p:nvPr/>
        </p:nvGraphicFramePr>
        <p:xfrm>
          <a:off x="1524000" y="2895600"/>
          <a:ext cx="5029200" cy="1481138"/>
        </p:xfrm>
        <a:graphic>
          <a:graphicData uri="http://schemas.openxmlformats.org/presentationml/2006/ole">
            <p:oleObj spid="_x0000_s161800" name="Equation" r:id="rId4" imgW="2552400" imgH="749160" progId="">
              <p:embed/>
            </p:oleObj>
          </a:graphicData>
        </a:graphic>
      </p:graphicFrame>
      <p:graphicFrame>
        <p:nvGraphicFramePr>
          <p:cNvPr id="161801" name="Object 9"/>
          <p:cNvGraphicFramePr>
            <a:graphicFrameLocks noChangeAspect="1"/>
          </p:cNvGraphicFramePr>
          <p:nvPr/>
        </p:nvGraphicFramePr>
        <p:xfrm>
          <a:off x="8077200" y="3429000"/>
          <a:ext cx="446088" cy="481013"/>
        </p:xfrm>
        <a:graphic>
          <a:graphicData uri="http://schemas.openxmlformats.org/presentationml/2006/ole">
            <p:oleObj spid="_x0000_s161801" name="Equation" r:id="rId5" imgW="177480" imgH="190440" progId="">
              <p:embed/>
            </p:oleObj>
          </a:graphicData>
        </a:graphic>
      </p:graphicFrame>
      <p:graphicFrame>
        <p:nvGraphicFramePr>
          <p:cNvPr id="161802" name="Object 10"/>
          <p:cNvGraphicFramePr>
            <a:graphicFrameLocks noChangeAspect="1"/>
          </p:cNvGraphicFramePr>
          <p:nvPr/>
        </p:nvGraphicFramePr>
        <p:xfrm>
          <a:off x="1338263" y="4648200"/>
          <a:ext cx="5976937" cy="927100"/>
        </p:xfrm>
        <a:graphic>
          <a:graphicData uri="http://schemas.openxmlformats.org/presentationml/2006/ole">
            <p:oleObj spid="_x0000_s161802" name="Equation" r:id="rId6" imgW="2463480" imgH="368280" progId="">
              <p:embed/>
            </p:oleObj>
          </a:graphicData>
        </a:graphic>
      </p:graphicFrame>
      <p:graphicFrame>
        <p:nvGraphicFramePr>
          <p:cNvPr id="161803" name="Object 11"/>
          <p:cNvGraphicFramePr>
            <a:graphicFrameLocks noChangeAspect="1"/>
          </p:cNvGraphicFramePr>
          <p:nvPr/>
        </p:nvGraphicFramePr>
        <p:xfrm>
          <a:off x="1612900" y="5532438"/>
          <a:ext cx="6921500" cy="928687"/>
        </p:xfrm>
        <a:graphic>
          <a:graphicData uri="http://schemas.openxmlformats.org/presentationml/2006/ole">
            <p:oleObj spid="_x0000_s161803" name="Equation" r:id="rId7" imgW="2768400" imgH="368280" progId="">
              <p:embed/>
            </p:oleObj>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63844"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2E8CD1E-5B8C-43C1-8F45-E54166D1F179}" type="slidenum">
              <a:rPr lang="en-US" altLang="zh-CN" sz="1400" u="none"/>
              <a:pPr algn="r"/>
              <a:t>12</a:t>
            </a:fld>
            <a:endParaRPr lang="en-US" altLang="zh-CN" sz="1400" u="none"/>
          </a:p>
        </p:txBody>
      </p:sp>
      <p:sp>
        <p:nvSpPr>
          <p:cNvPr id="163845"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3846" name="Rectangle 6"/>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3853" name="Rectangle 13"/>
          <p:cNvSpPr>
            <a:spLocks noChangeArrowheads="1"/>
          </p:cNvSpPr>
          <p:nvPr/>
        </p:nvSpPr>
        <p:spPr bwMode="auto">
          <a:xfrm>
            <a:off x="0" y="3324225"/>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3854"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Stock and Watson (1988) and Hasbrouck (1995) show that equation (2) is equivalent to following vector moving average (VMA) representation: </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Or, alternatively,</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p:txBody>
      </p:sp>
      <p:sp>
        <p:nvSpPr>
          <p:cNvPr id="163856" name="Rectangle 16"/>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3862" name="Rectangle 22"/>
          <p:cNvSpPr>
            <a:spLocks noChangeArrowheads="1"/>
          </p:cNvSpPr>
          <p:nvPr/>
        </p:nvSpPr>
        <p:spPr bwMode="auto">
          <a:xfrm>
            <a:off x="0" y="33289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3861" name="Object 21"/>
          <p:cNvGraphicFramePr>
            <a:graphicFrameLocks noChangeAspect="1"/>
          </p:cNvGraphicFramePr>
          <p:nvPr/>
        </p:nvGraphicFramePr>
        <p:xfrm>
          <a:off x="2438400" y="3222625"/>
          <a:ext cx="5688013" cy="511175"/>
        </p:xfrm>
        <a:graphic>
          <a:graphicData uri="http://schemas.openxmlformats.org/presentationml/2006/ole">
            <p:oleObj spid="_x0000_s163861" name="Equation" r:id="rId4" imgW="2234880" imgH="203040" progId="">
              <p:embed/>
            </p:oleObj>
          </a:graphicData>
        </a:graphic>
      </p:graphicFrame>
      <p:sp>
        <p:nvSpPr>
          <p:cNvPr id="163864" name="Rectangle 24"/>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3863" name="Object 23"/>
          <p:cNvGraphicFramePr>
            <a:graphicFrameLocks noChangeAspect="1"/>
          </p:cNvGraphicFramePr>
          <p:nvPr/>
        </p:nvGraphicFramePr>
        <p:xfrm>
          <a:off x="2362200" y="4641850"/>
          <a:ext cx="5759450" cy="928688"/>
        </p:xfrm>
        <a:graphic>
          <a:graphicData uri="http://schemas.openxmlformats.org/presentationml/2006/ole">
            <p:oleObj spid="_x0000_s163863" name="Equation" r:id="rId5" imgW="2298600" imgH="368280" progId="">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65891"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A5DCEA00-AB2E-42E3-BD33-9CB556F1A207}" type="slidenum">
              <a:rPr lang="en-US" altLang="zh-CN" sz="1400" u="none"/>
              <a:pPr algn="r"/>
              <a:t>13</a:t>
            </a:fld>
            <a:endParaRPr lang="en-US" altLang="zh-CN" sz="1400" u="none"/>
          </a:p>
        </p:txBody>
      </p:sp>
      <p:sp>
        <p:nvSpPr>
          <p:cNvPr id="165892"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5893"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5894" name="Rectangle 6"/>
          <p:cNvSpPr>
            <a:spLocks noChangeArrowheads="1"/>
          </p:cNvSpPr>
          <p:nvPr/>
        </p:nvSpPr>
        <p:spPr bwMode="auto">
          <a:xfrm>
            <a:off x="0" y="3324225"/>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5895"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Because the series are cointegrated, De Jong (2002) shows the following facts are true</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Therefore, equation (4) can be written as (De Jong, 2002),</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p:txBody>
      </p:sp>
      <p:sp>
        <p:nvSpPr>
          <p:cNvPr id="165896" name="Rectangle 8"/>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5897" name="Rectangle 9"/>
          <p:cNvSpPr>
            <a:spLocks noChangeArrowheads="1"/>
          </p:cNvSpPr>
          <p:nvPr/>
        </p:nvSpPr>
        <p:spPr bwMode="auto">
          <a:xfrm>
            <a:off x="0" y="332898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5898" name="Object 10"/>
          <p:cNvGraphicFramePr>
            <a:graphicFrameLocks noChangeAspect="1"/>
          </p:cNvGraphicFramePr>
          <p:nvPr/>
        </p:nvGraphicFramePr>
        <p:xfrm>
          <a:off x="2260600" y="2895600"/>
          <a:ext cx="6043613" cy="511175"/>
        </p:xfrm>
        <a:graphic>
          <a:graphicData uri="http://schemas.openxmlformats.org/presentationml/2006/ole">
            <p:oleObj spid="_x0000_s165898" name="Equation" r:id="rId4" imgW="2374560" imgH="203040" progId="">
              <p:embed/>
            </p:oleObj>
          </a:graphicData>
        </a:graphic>
      </p:graphicFrame>
      <p:sp>
        <p:nvSpPr>
          <p:cNvPr id="165899" name="Rectangle 11"/>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5900" name="Object 12"/>
          <p:cNvGraphicFramePr>
            <a:graphicFrameLocks noChangeAspect="1"/>
          </p:cNvGraphicFramePr>
          <p:nvPr/>
        </p:nvGraphicFramePr>
        <p:xfrm>
          <a:off x="1208088" y="4654550"/>
          <a:ext cx="7097712" cy="1441450"/>
        </p:xfrm>
        <a:graphic>
          <a:graphicData uri="http://schemas.openxmlformats.org/presentationml/2006/ole">
            <p:oleObj spid="_x0000_s165900" name="Equation" r:id="rId5" imgW="2831760" imgH="571320" progId="">
              <p:embed/>
            </p:oleObj>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69987"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B13A27A5-1589-47EF-84B0-DA66104A1B04}" type="slidenum">
              <a:rPr lang="en-US" altLang="zh-CN" sz="1400" u="none"/>
              <a:pPr algn="r"/>
              <a:t>14</a:t>
            </a:fld>
            <a:endParaRPr lang="en-US" altLang="zh-CN" sz="1400" u="none"/>
          </a:p>
        </p:txBody>
      </p:sp>
      <p:sp>
        <p:nvSpPr>
          <p:cNvPr id="169988"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9989"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9991"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Granger/Gonzalo (1995) Measure: </a:t>
            </a:r>
          </a:p>
          <a:p>
            <a:pPr marL="742950" lvl="1" indent="-285750" eaLnBrk="0" hangingPunct="0">
              <a:spcBef>
                <a:spcPct val="20000"/>
              </a:spcBef>
              <a:buFontTx/>
              <a:buChar char="–"/>
            </a:pPr>
            <a:r>
              <a:rPr lang="en-US" altLang="zh-CN" sz="2400" u="none"/>
              <a:t>Decomposing the vector of non-stationary series into a non-stationary permanent (common factor) component and transitory (stationary) component</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Permanent component can be written as</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p:txBody>
      </p:sp>
      <p:graphicFrame>
        <p:nvGraphicFramePr>
          <p:cNvPr id="169994" name="Object 10"/>
          <p:cNvGraphicFramePr>
            <a:graphicFrameLocks noChangeAspect="1"/>
          </p:cNvGraphicFramePr>
          <p:nvPr/>
        </p:nvGraphicFramePr>
        <p:xfrm>
          <a:off x="2325688" y="3657600"/>
          <a:ext cx="5751512" cy="542925"/>
        </p:xfrm>
        <a:graphic>
          <a:graphicData uri="http://schemas.openxmlformats.org/presentationml/2006/ole">
            <p:oleObj spid="_x0000_s169994" name="Equation" r:id="rId4" imgW="2260440" imgH="215640" progId="">
              <p:embed/>
            </p:oleObj>
          </a:graphicData>
        </a:graphic>
      </p:graphicFrame>
      <p:graphicFrame>
        <p:nvGraphicFramePr>
          <p:cNvPr id="169997" name="Object 13"/>
          <p:cNvGraphicFramePr>
            <a:graphicFrameLocks noChangeAspect="1"/>
          </p:cNvGraphicFramePr>
          <p:nvPr/>
        </p:nvGraphicFramePr>
        <p:xfrm>
          <a:off x="2487613" y="5197475"/>
          <a:ext cx="5589587" cy="511175"/>
        </p:xfrm>
        <a:graphic>
          <a:graphicData uri="http://schemas.openxmlformats.org/presentationml/2006/ole">
            <p:oleObj spid="_x0000_s169997" name="Equation" r:id="rId5" imgW="2197080" imgH="203040" progId="">
              <p:embed/>
            </p:oleObj>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74083"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4E6D5A19-22D3-4807-8D6F-53C7168BD8CA}" type="slidenum">
              <a:rPr lang="en-US" altLang="zh-CN" sz="1400" u="none"/>
              <a:pPr algn="r"/>
              <a:t>15</a:t>
            </a:fld>
            <a:endParaRPr lang="en-US" altLang="zh-CN" sz="1400" u="none"/>
          </a:p>
        </p:txBody>
      </p:sp>
      <p:sp>
        <p:nvSpPr>
          <p:cNvPr id="174084"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4085"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4086"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Granger/Gonzalo (1995) Measure: </a:t>
            </a:r>
          </a:p>
          <a:p>
            <a:pPr marL="742950" lvl="1" indent="-285750" eaLnBrk="0" hangingPunct="0">
              <a:spcBef>
                <a:spcPct val="20000"/>
              </a:spcBef>
              <a:buFontTx/>
              <a:buChar char="–"/>
            </a:pPr>
            <a:r>
              <a:rPr lang="en-US" altLang="zh-CN" sz="2400" u="none"/>
              <a:t>As described in equation (8) since each of the original non-stationary series potentially contributes to </a:t>
            </a:r>
            <a:r>
              <a:rPr lang="en-US" altLang="zh-CN" sz="2400" i="1" u="none"/>
              <a:t>f</a:t>
            </a:r>
            <a:r>
              <a:rPr lang="en-US" altLang="zh-CN" sz="2400" i="1" u="none" baseline="-25000"/>
              <a:t>t</a:t>
            </a:r>
            <a:r>
              <a:rPr lang="en-US" altLang="zh-CN" sz="2400" i="1" u="none"/>
              <a:t> </a:t>
            </a:r>
            <a:r>
              <a:rPr lang="en-US" altLang="zh-CN" sz="2400" u="none"/>
              <a:t>, the </a:t>
            </a:r>
            <a:r>
              <a:rPr lang="en-US" altLang="zh-CN" sz="2400" i="1" u="none"/>
              <a:t>i</a:t>
            </a:r>
            <a:r>
              <a:rPr lang="en-US" altLang="zh-CN" sz="2400" u="none"/>
              <a:t>th component of the coefficient vector </a:t>
            </a:r>
            <a:r>
              <a:rPr lang="en-US" altLang="zh-CN" sz="2400" i="1" u="none"/>
              <a:t>θ</a:t>
            </a:r>
            <a:r>
              <a:rPr lang="en-US" altLang="zh-CN" sz="2400" i="1" u="none" baseline="-25000"/>
              <a:t>  </a:t>
            </a:r>
            <a:r>
              <a:rPr lang="en-US" altLang="zh-CN" sz="2400" u="none"/>
              <a:t>can be used to measure the contribution of market </a:t>
            </a:r>
            <a:r>
              <a:rPr lang="en-US" altLang="zh-CN" sz="2400" i="1" u="none"/>
              <a:t>i</a:t>
            </a:r>
            <a:r>
              <a:rPr lang="en-US" altLang="zh-CN" sz="2400" u="none"/>
              <a:t> to the price discovery process. </a:t>
            </a:r>
          </a:p>
          <a:p>
            <a:pPr marL="742950" lvl="1" indent="-285750" eaLnBrk="0" hangingPunct="0">
              <a:spcBef>
                <a:spcPct val="20000"/>
              </a:spcBef>
              <a:buFontTx/>
              <a:buChar char="–"/>
            </a:pPr>
            <a:endParaRPr lang="en-US" altLang="zh-CN" sz="2400" u="none"/>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76131"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404EF72A-0010-4119-B9A3-3B2C38979851}" type="slidenum">
              <a:rPr lang="en-US" altLang="zh-CN" sz="1400" u="none"/>
              <a:pPr algn="r"/>
              <a:t>16</a:t>
            </a:fld>
            <a:endParaRPr lang="en-US" altLang="zh-CN" sz="1400" u="none"/>
          </a:p>
        </p:txBody>
      </p:sp>
      <p:sp>
        <p:nvSpPr>
          <p:cNvPr id="176132"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6133"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6134"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Furthermore, Harris et al. (2002) suggests that in the Gonzalo and Granger (1995) measurement, the elements of vector </a:t>
            </a:r>
            <a:r>
              <a:rPr lang="en-US" altLang="zh-CN" sz="2400" i="1" u="none"/>
              <a:t>θ</a:t>
            </a:r>
            <a:r>
              <a:rPr lang="en-US" altLang="zh-CN" sz="2400" u="none"/>
              <a:t> should sum up to 1, that is:</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In order to calculate </a:t>
            </a:r>
            <a:r>
              <a:rPr lang="en-US" altLang="zh-CN" sz="2400" i="1" u="none"/>
              <a:t>θ</a:t>
            </a:r>
            <a:r>
              <a:rPr lang="en-US" altLang="zh-CN" sz="2400" u="none"/>
              <a:t>, Gonzalo and Granger (1995) have shown that </a:t>
            </a:r>
          </a:p>
        </p:txBody>
      </p:sp>
      <p:graphicFrame>
        <p:nvGraphicFramePr>
          <p:cNvPr id="176135" name="Object 7"/>
          <p:cNvGraphicFramePr>
            <a:graphicFrameLocks noChangeAspect="1"/>
          </p:cNvGraphicFramePr>
          <p:nvPr/>
        </p:nvGraphicFramePr>
        <p:xfrm>
          <a:off x="2487613" y="3298825"/>
          <a:ext cx="5589587" cy="511175"/>
        </p:xfrm>
        <a:graphic>
          <a:graphicData uri="http://schemas.openxmlformats.org/presentationml/2006/ole">
            <p:oleObj spid="_x0000_s176135" name="Equation" r:id="rId4" imgW="2197080" imgH="203040" progId="">
              <p:embed/>
            </p:oleObj>
          </a:graphicData>
        </a:graphic>
      </p:graphicFrame>
      <p:graphicFrame>
        <p:nvGraphicFramePr>
          <p:cNvPr id="176136" name="Object 8"/>
          <p:cNvGraphicFramePr>
            <a:graphicFrameLocks noChangeAspect="1"/>
          </p:cNvGraphicFramePr>
          <p:nvPr/>
        </p:nvGraphicFramePr>
        <p:xfrm>
          <a:off x="1143000" y="5486400"/>
          <a:ext cx="7011988" cy="511175"/>
        </p:xfrm>
        <a:graphic>
          <a:graphicData uri="http://schemas.openxmlformats.org/presentationml/2006/ole">
            <p:oleObj spid="_x0000_s176136" name="Equation" r:id="rId5" imgW="2755800" imgH="203040" progId="">
              <p:embed/>
            </p:oleObj>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7817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E02B6D64-43D6-4294-A470-FD90E1E56BFA}" type="slidenum">
              <a:rPr lang="en-US" altLang="zh-CN" sz="1400" u="none"/>
              <a:pPr algn="r"/>
              <a:t>17</a:t>
            </a:fld>
            <a:endParaRPr lang="en-US" altLang="zh-CN" sz="1400" u="none"/>
          </a:p>
        </p:txBody>
      </p:sp>
      <p:sp>
        <p:nvSpPr>
          <p:cNvPr id="178180"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8181"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78182"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Since here </a:t>
            </a:r>
            <a:r>
              <a:rPr lang="en-US" altLang="zh-CN" sz="2400" i="1" u="none"/>
              <a:t>θ</a:t>
            </a:r>
            <a:r>
              <a:rPr lang="en-US" altLang="zh-CN" sz="2400" u="none"/>
              <a:t> and </a:t>
            </a:r>
            <a:r>
              <a:rPr lang="en-US" altLang="zh-CN" sz="2400" i="1" u="none"/>
              <a:t>α </a:t>
            </a:r>
            <a:r>
              <a:rPr lang="en-US" altLang="zh-CN" sz="2400" u="none"/>
              <a:t>are the 2×1 vectors, we have </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Finally, by working with equation (9) and (11), we can solve </a:t>
            </a:r>
            <a:r>
              <a:rPr lang="en-US" altLang="zh-CN" sz="2400" i="1" u="none"/>
              <a:t>θ </a:t>
            </a:r>
            <a:r>
              <a:rPr lang="en-US" altLang="zh-CN" sz="2400" u="none"/>
              <a:t>by</a:t>
            </a:r>
            <a:r>
              <a:rPr lang="en-US" altLang="zh-CN" sz="3200" u="none"/>
              <a:t> </a:t>
            </a:r>
          </a:p>
        </p:txBody>
      </p:sp>
      <p:graphicFrame>
        <p:nvGraphicFramePr>
          <p:cNvPr id="178183" name="Object 7"/>
          <p:cNvGraphicFramePr>
            <a:graphicFrameLocks noChangeAspect="1"/>
          </p:cNvGraphicFramePr>
          <p:nvPr/>
        </p:nvGraphicFramePr>
        <p:xfrm>
          <a:off x="2454275" y="2613025"/>
          <a:ext cx="5653088" cy="511175"/>
        </p:xfrm>
        <a:graphic>
          <a:graphicData uri="http://schemas.openxmlformats.org/presentationml/2006/ole">
            <p:oleObj spid="_x0000_s178183" name="Equation" r:id="rId4" imgW="2222280" imgH="203040" progId="">
              <p:embed/>
            </p:oleObj>
          </a:graphicData>
        </a:graphic>
      </p:graphicFrame>
      <p:graphicFrame>
        <p:nvGraphicFramePr>
          <p:cNvPr id="178184" name="Object 8"/>
          <p:cNvGraphicFramePr>
            <a:graphicFrameLocks noChangeAspect="1"/>
          </p:cNvGraphicFramePr>
          <p:nvPr/>
        </p:nvGraphicFramePr>
        <p:xfrm>
          <a:off x="1517650" y="4953000"/>
          <a:ext cx="6559550" cy="990600"/>
        </p:xfrm>
        <a:graphic>
          <a:graphicData uri="http://schemas.openxmlformats.org/presentationml/2006/ole">
            <p:oleObj spid="_x0000_s178184" name="Equation" r:id="rId5" imgW="2577960" imgH="393480" progId="">
              <p:embed/>
            </p:oleObj>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82275"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CB0322F4-F291-41BF-959D-4192E2C4AEBD}" type="slidenum">
              <a:rPr lang="en-US" altLang="zh-CN" sz="1400" u="none"/>
              <a:pPr algn="r"/>
              <a:t>18</a:t>
            </a:fld>
            <a:endParaRPr lang="en-US" altLang="zh-CN" sz="1400" u="none"/>
          </a:p>
        </p:txBody>
      </p:sp>
      <p:sp>
        <p:nvSpPr>
          <p:cNvPr id="182276"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2277"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2278"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Hasbrouck (1995) Information Share (IS) Measure</a:t>
            </a:r>
          </a:p>
          <a:p>
            <a:pPr marL="742950" lvl="1" indent="-285750" eaLnBrk="0" hangingPunct="0">
              <a:spcBef>
                <a:spcPct val="20000"/>
              </a:spcBef>
              <a:buFontTx/>
              <a:buChar char="–"/>
            </a:pPr>
            <a:r>
              <a:rPr lang="en-US" altLang="zh-CN" sz="2400" u="none"/>
              <a:t>Hasbrouck (1995) assumes different series correspond to the prices of the same security being traded in multiple markets. Therefore, in equilibrium, all the prices must be equal, </a:t>
            </a:r>
          </a:p>
          <a:p>
            <a:pPr marL="742950" lvl="1" indent="-285750" eaLnBrk="0" hangingPunct="0">
              <a:spcBef>
                <a:spcPct val="20000"/>
              </a:spcBef>
              <a:buFontTx/>
              <a:buChar char="–"/>
            </a:pPr>
            <a:r>
              <a:rPr lang="en-US" altLang="zh-CN" sz="2400" u="none"/>
              <a:t>Hence, it can be further shown that the rows of Ψ(1) are identical. Let </a:t>
            </a:r>
            <a:r>
              <a:rPr lang="en-US" altLang="zh-CN" sz="2400" i="1" u="none"/>
              <a:t>ψ = ( ψ</a:t>
            </a:r>
            <a:r>
              <a:rPr lang="en-US" altLang="zh-CN" sz="2400" i="1" u="none" baseline="-25000"/>
              <a:t>1</a:t>
            </a:r>
            <a:r>
              <a:rPr lang="en-US" altLang="zh-CN" sz="2400" i="1" u="none"/>
              <a:t>, ψ</a:t>
            </a:r>
            <a:r>
              <a:rPr lang="en-US" altLang="zh-CN" sz="2400" i="1" u="none" baseline="-25000"/>
              <a:t>2</a:t>
            </a:r>
            <a:r>
              <a:rPr lang="en-US" altLang="zh-CN" sz="2400" i="1" u="none"/>
              <a:t>)</a:t>
            </a:r>
            <a:r>
              <a:rPr lang="en-US" altLang="zh-CN" sz="2400" u="none"/>
              <a:t> be the identical row, then </a:t>
            </a:r>
            <a:r>
              <a:rPr lang="en-US" altLang="zh-CN" sz="2400" i="1" u="none"/>
              <a:t>ψε</a:t>
            </a:r>
            <a:r>
              <a:rPr lang="en-US" altLang="zh-CN" sz="2400" i="1" u="none" baseline="-25000"/>
              <a:t>t</a:t>
            </a:r>
            <a:r>
              <a:rPr lang="en-US" altLang="zh-CN" sz="2400" u="none"/>
              <a:t> constitutes the long-run impact of innovations on spot and NDF rates.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84323"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C61B7E3F-9197-4B8B-8CEC-8315C6209793}" type="slidenum">
              <a:rPr lang="en-US" altLang="zh-CN" sz="1400" u="none"/>
              <a:pPr algn="r"/>
              <a:t>19</a:t>
            </a:fld>
            <a:endParaRPr lang="en-US" altLang="zh-CN" sz="1400" u="none"/>
          </a:p>
        </p:txBody>
      </p:sp>
      <p:sp>
        <p:nvSpPr>
          <p:cNvPr id="184324"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4325"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4326"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Hasbrouck (1995) Information Share (IS) Measure</a:t>
            </a:r>
          </a:p>
          <a:p>
            <a:pPr marL="742950" lvl="1" indent="-285750" eaLnBrk="0" hangingPunct="0">
              <a:spcBef>
                <a:spcPct val="20000"/>
              </a:spcBef>
              <a:buFontTx/>
              <a:buChar char="–"/>
            </a:pPr>
            <a:r>
              <a:rPr lang="en-US" altLang="zh-CN" sz="2400" u="none"/>
              <a:t>For the case where covariance matrix Ω is diagonal (i.e. the innovations are independent), Hasbrouck (1995) defines the IS of market j as follows:</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When the covariance matrix is not diagonal,</a:t>
            </a:r>
          </a:p>
        </p:txBody>
      </p:sp>
      <p:graphicFrame>
        <p:nvGraphicFramePr>
          <p:cNvPr id="184327" name="Object 7"/>
          <p:cNvGraphicFramePr>
            <a:graphicFrameLocks noChangeAspect="1"/>
          </p:cNvGraphicFramePr>
          <p:nvPr/>
        </p:nvGraphicFramePr>
        <p:xfrm>
          <a:off x="2316163" y="4006850"/>
          <a:ext cx="5532437" cy="792163"/>
        </p:xfrm>
        <a:graphic>
          <a:graphicData uri="http://schemas.openxmlformats.org/presentationml/2006/ole">
            <p:oleObj spid="_x0000_s184327" name="Equation" r:id="rId4" imgW="2806560" imgH="406080" progId="">
              <p:embed/>
            </p:oleObj>
          </a:graphicData>
        </a:graphic>
      </p:graphicFrame>
      <p:graphicFrame>
        <p:nvGraphicFramePr>
          <p:cNvPr id="184328" name="Object 8"/>
          <p:cNvGraphicFramePr>
            <a:graphicFrameLocks noChangeAspect="1"/>
          </p:cNvGraphicFramePr>
          <p:nvPr/>
        </p:nvGraphicFramePr>
        <p:xfrm>
          <a:off x="2286000" y="5456238"/>
          <a:ext cx="5534025" cy="792162"/>
        </p:xfrm>
        <a:graphic>
          <a:graphicData uri="http://schemas.openxmlformats.org/presentationml/2006/ole">
            <p:oleObj spid="_x0000_s184328" name="Equation" r:id="rId5" imgW="2806560" imgH="406080" progId="">
              <p:embed/>
            </p:oleObj>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pPr eaLnBrk="1" hangingPunct="1"/>
            <a:r>
              <a:rPr lang="en-US" altLang="zh-CN" smtClean="0">
                <a:ea typeface="宋体" charset="-122"/>
              </a:rPr>
              <a:t>Motivation of the Research</a:t>
            </a:r>
          </a:p>
        </p:txBody>
      </p:sp>
      <p:sp>
        <p:nvSpPr>
          <p:cNvPr id="17410" name="Rectangle 3"/>
          <p:cNvSpPr>
            <a:spLocks noGrp="1" noChangeArrowheads="1"/>
          </p:cNvSpPr>
          <p:nvPr>
            <p:ph idx="1"/>
          </p:nvPr>
        </p:nvSpPr>
        <p:spPr/>
        <p:txBody>
          <a:bodyPr/>
          <a:lstStyle/>
          <a:p>
            <a:r>
              <a:rPr lang="en-US" altLang="zh-CN" sz="2800" smtClean="0">
                <a:ea typeface="宋体" charset="-122"/>
              </a:rPr>
              <a:t> The increasingly prominent role of China in international trade</a:t>
            </a:r>
          </a:p>
          <a:p>
            <a:pPr lvl="1"/>
            <a:r>
              <a:rPr lang="en-US" altLang="zh-CN" sz="2400" smtClean="0">
                <a:ea typeface="宋体" charset="-122"/>
              </a:rPr>
              <a:t>the second largest economy worldwide in 2010</a:t>
            </a:r>
          </a:p>
          <a:p>
            <a:endParaRPr lang="en-US" altLang="zh-CN" sz="2800" smtClean="0">
              <a:ea typeface="宋体" charset="-122"/>
            </a:endParaRPr>
          </a:p>
          <a:p>
            <a:r>
              <a:rPr lang="en-US" altLang="zh-CN" sz="2800" smtClean="0">
                <a:ea typeface="宋体" charset="-122"/>
              </a:rPr>
              <a:t>The backward financial system</a:t>
            </a:r>
          </a:p>
          <a:p>
            <a:pPr lvl="1"/>
            <a:r>
              <a:rPr lang="en-US" altLang="zh-CN" sz="2400" smtClean="0">
                <a:ea typeface="宋体" charset="-122"/>
              </a:rPr>
              <a:t>subject to many regulatory controls and not fully convertible</a:t>
            </a:r>
          </a:p>
        </p:txBody>
      </p:sp>
      <p:sp>
        <p:nvSpPr>
          <p:cNvPr id="17411" name="Slide Number Placeholder 5"/>
          <p:cNvSpPr>
            <a:spLocks noGrp="1"/>
          </p:cNvSpPr>
          <p:nvPr>
            <p:ph type="sldNum" sz="quarter" idx="13"/>
          </p:nvPr>
        </p:nvSpPr>
        <p:spPr>
          <a:noFill/>
        </p:spPr>
        <p:txBody>
          <a:bodyPr/>
          <a:lstStyle/>
          <a:p>
            <a:fld id="{2E931DF6-38FC-48D3-BE6F-7653A366968A}" type="slidenum">
              <a:rPr lang="en-US" altLang="zh-CN" smtClean="0">
                <a:ea typeface="宋体" charset="-122"/>
              </a:rPr>
              <a:pPr/>
              <a:t>2</a:t>
            </a:fld>
            <a:endParaRPr lang="en-US" altLang="zh-CN" smtClean="0">
              <a:ea typeface="宋体"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86371"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F2EA9367-F5F7-4EE4-BEEF-7131819E8D29}" type="slidenum">
              <a:rPr lang="en-US" altLang="zh-CN" sz="1400" u="none"/>
              <a:pPr algn="r"/>
              <a:t>20</a:t>
            </a:fld>
            <a:endParaRPr lang="en-US" altLang="zh-CN" sz="1400" u="none"/>
          </a:p>
        </p:txBody>
      </p:sp>
      <p:sp>
        <p:nvSpPr>
          <p:cNvPr id="186372"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6373"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6374"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i="1" u="none"/>
              <a:t>F</a:t>
            </a:r>
            <a:r>
              <a:rPr lang="en-US" altLang="zh-CN" sz="2400" u="none"/>
              <a:t> is the Cholesky factorization/ordering of </a:t>
            </a:r>
            <a:r>
              <a:rPr lang="en-US" altLang="zh-CN" sz="2400" i="1" u="none"/>
              <a:t>Ω</a:t>
            </a:r>
            <a:r>
              <a:rPr lang="en-US" altLang="zh-CN" sz="2400" u="none"/>
              <a:t>. Since there are only two elements in our case, we have</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r>
              <a:rPr lang="en-US" altLang="zh-CN" sz="2400" u="none"/>
              <a:t>As in Granger/Gonzalo (1995) Measure, </a:t>
            </a:r>
            <a:r>
              <a:rPr lang="en-US" altLang="zh-CN" sz="2400" i="1" u="none"/>
              <a:t>θ</a:t>
            </a:r>
            <a:r>
              <a:rPr lang="en-US" altLang="zh-CN" sz="2400" u="none"/>
              <a:t> is also orthogonal to </a:t>
            </a:r>
            <a:r>
              <a:rPr lang="en-US" altLang="zh-CN" sz="2400" i="1" u="none"/>
              <a:t>α</a:t>
            </a:r>
            <a:r>
              <a:rPr lang="en-US" altLang="zh-CN" sz="2400" u="none"/>
              <a:t>, we have the following fact: </a:t>
            </a:r>
          </a:p>
        </p:txBody>
      </p:sp>
      <p:graphicFrame>
        <p:nvGraphicFramePr>
          <p:cNvPr id="186375" name="Object 7"/>
          <p:cNvGraphicFramePr>
            <a:graphicFrameLocks noChangeAspect="1"/>
          </p:cNvGraphicFramePr>
          <p:nvPr/>
        </p:nvGraphicFramePr>
        <p:xfrm>
          <a:off x="1524000" y="2932113"/>
          <a:ext cx="6913563" cy="1182687"/>
        </p:xfrm>
        <a:graphic>
          <a:graphicData uri="http://schemas.openxmlformats.org/presentationml/2006/ole">
            <p:oleObj spid="_x0000_s186375" name="Equation" r:id="rId4" imgW="2717640" imgH="469800" progId="">
              <p:embed/>
            </p:oleObj>
          </a:graphicData>
        </a:graphic>
      </p:graphicFrame>
      <p:graphicFrame>
        <p:nvGraphicFramePr>
          <p:cNvPr id="186376" name="Object 8"/>
          <p:cNvGraphicFramePr>
            <a:graphicFrameLocks noChangeAspect="1"/>
          </p:cNvGraphicFramePr>
          <p:nvPr/>
        </p:nvGraphicFramePr>
        <p:xfrm>
          <a:off x="2895600" y="5665788"/>
          <a:ext cx="5524500" cy="479425"/>
        </p:xfrm>
        <a:graphic>
          <a:graphicData uri="http://schemas.openxmlformats.org/presentationml/2006/ole">
            <p:oleObj spid="_x0000_s186376" name="Equation" r:id="rId5" imgW="2171520" imgH="190440" progId="">
              <p:embed/>
            </p:oleObj>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8841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7BAEAAC2-56A9-447F-A57B-B1BEB798A9CD}" type="slidenum">
              <a:rPr lang="en-US" altLang="zh-CN" sz="1400" u="none"/>
              <a:pPr algn="r"/>
              <a:t>21</a:t>
            </a:fld>
            <a:endParaRPr lang="en-US" altLang="zh-CN" sz="1400" u="none"/>
          </a:p>
        </p:txBody>
      </p:sp>
      <p:sp>
        <p:nvSpPr>
          <p:cNvPr id="188420"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8421"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88422"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According to Lien and Shrestha (2009), since the Cholesky factorization depends on ordering, the IS computed using Equation (14) will depend on the particular ordering. </a:t>
            </a:r>
          </a:p>
          <a:p>
            <a:pPr marL="742950" lvl="1" indent="-285750" eaLnBrk="0" hangingPunct="0">
              <a:spcBef>
                <a:spcPct val="20000"/>
              </a:spcBef>
              <a:buFontTx/>
              <a:buChar char="–"/>
            </a:pPr>
            <a:r>
              <a:rPr lang="en-US" altLang="zh-CN" sz="2400" u="none"/>
              <a:t>When there are two elements of </a:t>
            </a:r>
            <a:r>
              <a:rPr lang="en-US" altLang="zh-CN" sz="2400" i="1" u="none"/>
              <a:t>ψ</a:t>
            </a:r>
            <a:r>
              <a:rPr lang="en-US" altLang="zh-CN" sz="2400" u="none"/>
              <a:t>, Blanco et al. (2005) gives the following equation:</a:t>
            </a:r>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a:p>
            <a:pPr marL="742950" lvl="1" indent="-285750" eaLnBrk="0" hangingPunct="0">
              <a:spcBef>
                <a:spcPct val="20000"/>
              </a:spcBef>
              <a:buFontTx/>
              <a:buChar char="–"/>
            </a:pPr>
            <a:endParaRPr lang="en-US" altLang="zh-CN" sz="2400" u="none"/>
          </a:p>
        </p:txBody>
      </p:sp>
      <p:graphicFrame>
        <p:nvGraphicFramePr>
          <p:cNvPr id="188424" name="Object 8"/>
          <p:cNvGraphicFramePr>
            <a:graphicFrameLocks noChangeAspect="1"/>
          </p:cNvGraphicFramePr>
          <p:nvPr/>
        </p:nvGraphicFramePr>
        <p:xfrm>
          <a:off x="1905000" y="4495800"/>
          <a:ext cx="4383088" cy="1749425"/>
        </p:xfrm>
        <a:graphic>
          <a:graphicData uri="http://schemas.openxmlformats.org/presentationml/2006/ole">
            <p:oleObj spid="_x0000_s188424" name="Equation" r:id="rId4" imgW="2171520" imgH="876240" progId="">
              <p:embed/>
            </p:oleObj>
          </a:graphicData>
        </a:graphic>
      </p:graphicFrame>
      <p:graphicFrame>
        <p:nvGraphicFramePr>
          <p:cNvPr id="188425" name="Object 9"/>
          <p:cNvGraphicFramePr>
            <a:graphicFrameLocks noChangeAspect="1"/>
          </p:cNvGraphicFramePr>
          <p:nvPr/>
        </p:nvGraphicFramePr>
        <p:xfrm>
          <a:off x="7543800" y="5105400"/>
          <a:ext cx="638175" cy="481013"/>
        </p:xfrm>
        <a:graphic>
          <a:graphicData uri="http://schemas.openxmlformats.org/presentationml/2006/ole">
            <p:oleObj spid="_x0000_s188425" name="Equation" r:id="rId5" imgW="253800" imgH="190440" progId="">
              <p:embed/>
            </p:oleObj>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90467"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778314D7-6EA0-42C6-880C-AA3C84DF8C4B}" type="slidenum">
              <a:rPr lang="en-US" altLang="zh-CN" sz="1400" u="none"/>
              <a:pPr algn="r"/>
              <a:t>22</a:t>
            </a:fld>
            <a:endParaRPr lang="en-US" altLang="zh-CN" sz="1400" u="none"/>
          </a:p>
        </p:txBody>
      </p:sp>
      <p:sp>
        <p:nvSpPr>
          <p:cNvPr id="190468"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0469"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0470"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Lien and Shrestha (2009) Modified Information Share (MIS) Measure</a:t>
            </a:r>
          </a:p>
          <a:p>
            <a:pPr marL="742950" lvl="1" indent="-285750" eaLnBrk="0" hangingPunct="0">
              <a:spcBef>
                <a:spcPct val="20000"/>
              </a:spcBef>
              <a:buFontTx/>
              <a:buChar char="–"/>
            </a:pPr>
            <a:r>
              <a:rPr lang="en-US" altLang="zh-CN" sz="2400" u="none"/>
              <a:t>Instead of applying the Cholesky factorization on the covariance matrix as Hasbrouck, Lien and Shrestha (2009) apply the Cholesky factorization on the correlation matrix. </a:t>
            </a:r>
          </a:p>
          <a:p>
            <a:pPr marL="742950" lvl="1" indent="-285750" eaLnBrk="0" hangingPunct="0">
              <a:spcBef>
                <a:spcPct val="20000"/>
              </a:spcBef>
              <a:buFontTx/>
              <a:buChar char="–"/>
            </a:pPr>
            <a:r>
              <a:rPr lang="en-US" altLang="zh-CN" sz="2400" u="none"/>
              <a:t>Lien and Shrestha (2009) have proved that under this new structure, the resulting MISs are independent of ordering.</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92515"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AC752AD8-62AB-4DFD-8ADA-D75BCEF7DF46}" type="slidenum">
              <a:rPr lang="en-US" altLang="zh-CN" sz="1400" u="none"/>
              <a:pPr algn="r"/>
              <a:t>23</a:t>
            </a:fld>
            <a:endParaRPr lang="en-US" altLang="zh-CN" sz="1400" u="none"/>
          </a:p>
        </p:txBody>
      </p:sp>
      <p:sp>
        <p:nvSpPr>
          <p:cNvPr id="192516" name="Rectangle 4"/>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2517"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2518"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Lien and Shrestha (2009) Modified Information Share (MIS) Measure</a:t>
            </a:r>
          </a:p>
          <a:p>
            <a:pPr marL="742950" lvl="1" indent="-285750" eaLnBrk="0" hangingPunct="0">
              <a:spcBef>
                <a:spcPct val="20000"/>
              </a:spcBef>
              <a:buFontTx/>
              <a:buChar char="–"/>
            </a:pPr>
            <a:r>
              <a:rPr lang="en-US" altLang="zh-CN" sz="2400" u="none"/>
              <a:t>When there are two markets, we have</a:t>
            </a:r>
          </a:p>
        </p:txBody>
      </p:sp>
      <p:sp>
        <p:nvSpPr>
          <p:cNvPr id="192520" name="Rectangle 8"/>
          <p:cNvSpPr>
            <a:spLocks noChangeArrowheads="1"/>
          </p:cNvSpPr>
          <p:nvPr/>
        </p:nvSpPr>
        <p:spPr bwMode="auto">
          <a:xfrm>
            <a:off x="0" y="32242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92521" name="Object 9"/>
          <p:cNvGraphicFramePr>
            <a:graphicFrameLocks noChangeAspect="1"/>
          </p:cNvGraphicFramePr>
          <p:nvPr/>
        </p:nvGraphicFramePr>
        <p:xfrm>
          <a:off x="635000" y="3800475"/>
          <a:ext cx="6680200" cy="1457325"/>
        </p:xfrm>
        <a:graphic>
          <a:graphicData uri="http://schemas.openxmlformats.org/presentationml/2006/ole">
            <p:oleObj spid="_x0000_s192521" name="Equation" r:id="rId4" imgW="2819160" imgH="622080" progId="">
              <p:embed/>
            </p:oleObj>
          </a:graphicData>
        </a:graphic>
      </p:graphicFrame>
      <p:graphicFrame>
        <p:nvGraphicFramePr>
          <p:cNvPr id="192522" name="Object 10"/>
          <p:cNvGraphicFramePr>
            <a:graphicFrameLocks noChangeAspect="1"/>
          </p:cNvGraphicFramePr>
          <p:nvPr/>
        </p:nvGraphicFramePr>
        <p:xfrm>
          <a:off x="8077200" y="4419600"/>
          <a:ext cx="606425" cy="481013"/>
        </p:xfrm>
        <a:graphic>
          <a:graphicData uri="http://schemas.openxmlformats.org/presentationml/2006/ole">
            <p:oleObj spid="_x0000_s192522" name="Equation" r:id="rId5" imgW="241200" imgH="190440" progId="">
              <p:embed/>
            </p:oleObj>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94563" name="Rectangle 3"/>
          <p:cNvSpPr>
            <a:spLocks noGrp="1" noChangeArrowheads="1"/>
          </p:cNvSpPr>
          <p:nvPr>
            <p:ph idx="4294967295"/>
          </p:nvPr>
        </p:nvSpPr>
        <p:spPr/>
        <p:txBody>
          <a:bodyPr/>
          <a:lstStyle/>
          <a:p>
            <a:r>
              <a:rPr lang="en-US" altLang="zh-CN" sz="2800" smtClean="0">
                <a:ea typeface="宋体" charset="-122"/>
              </a:rPr>
              <a:t>Multivariate GARCH</a:t>
            </a:r>
          </a:p>
          <a:p>
            <a:pPr lvl="1"/>
            <a:r>
              <a:rPr lang="en-US" altLang="zh-CN" sz="2400" smtClean="0">
                <a:ea typeface="宋体" charset="-122"/>
              </a:rPr>
              <a:t>Mean equation is the VECH model, i.e. equation (1)</a:t>
            </a:r>
          </a:p>
          <a:p>
            <a:pPr lvl="1"/>
            <a:r>
              <a:rPr lang="en-US" altLang="zh-CN" sz="2400" smtClean="0">
                <a:ea typeface="宋体" charset="-122"/>
              </a:rPr>
              <a:t>We will use the Multivariate General Autoregressive Conditional Heteroskedasticity (MGARCH) to extract the conditional correlation series of spot and NDF rates.</a:t>
            </a:r>
          </a:p>
          <a:p>
            <a:pPr lvl="1"/>
            <a:r>
              <a:rPr lang="en-US" altLang="zh-CN" sz="2400" smtClean="0">
                <a:ea typeface="宋体" charset="-122"/>
              </a:rPr>
              <a:t>The first MGARCH model is the so-called VECH model proposed by Bollerslev et al. (1988).</a:t>
            </a:r>
          </a:p>
          <a:p>
            <a:pPr lvl="1"/>
            <a:r>
              <a:rPr lang="en-US" altLang="zh-CN" sz="2400" smtClean="0">
                <a:ea typeface="宋体" charset="-122"/>
              </a:rPr>
              <a:t>The Baba-Engle-Kraft-Kroner (BEKK) model defined in Engle and Kroner (1995) is a restricted version of VECH.</a:t>
            </a:r>
          </a:p>
        </p:txBody>
      </p:sp>
      <p:sp>
        <p:nvSpPr>
          <p:cNvPr id="194564"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90FB985-2E82-497A-A6EE-F6CC47319D06}" type="slidenum">
              <a:rPr lang="en-US" altLang="zh-CN" sz="1400" u="none"/>
              <a:pPr algn="r"/>
              <a:t>24</a:t>
            </a:fld>
            <a:endParaRPr lang="en-US" altLang="zh-CN" sz="1400" u="none"/>
          </a:p>
        </p:txBody>
      </p:sp>
      <p:sp>
        <p:nvSpPr>
          <p:cNvPr id="194565"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4566" name="Rectangle 6"/>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96611" name="Rectangle 3"/>
          <p:cNvSpPr>
            <a:spLocks noGrp="1" noChangeArrowheads="1"/>
          </p:cNvSpPr>
          <p:nvPr>
            <p:ph idx="4294967295"/>
          </p:nvPr>
        </p:nvSpPr>
        <p:spPr/>
        <p:txBody>
          <a:bodyPr/>
          <a:lstStyle/>
          <a:p>
            <a:r>
              <a:rPr lang="en-US" altLang="zh-CN" sz="2800" smtClean="0">
                <a:ea typeface="宋体" charset="-122"/>
              </a:rPr>
              <a:t>Multivariate GARCH</a:t>
            </a:r>
          </a:p>
          <a:p>
            <a:pPr lvl="1"/>
            <a:r>
              <a:rPr lang="en-US" altLang="zh-CN" sz="2400" smtClean="0">
                <a:ea typeface="宋体" charset="-122"/>
              </a:rPr>
              <a:t>Diagonal BEKK-MGARCH (DBEKK-MGARCH) model (Engle and Kroner, 1995) </a:t>
            </a:r>
          </a:p>
        </p:txBody>
      </p:sp>
      <p:sp>
        <p:nvSpPr>
          <p:cNvPr id="196612"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38192A36-FFA8-404B-B32F-BDF6F6868455}" type="slidenum">
              <a:rPr lang="en-US" altLang="zh-CN" sz="1400" u="none"/>
              <a:pPr algn="r"/>
              <a:t>25</a:t>
            </a:fld>
            <a:endParaRPr lang="en-US" altLang="zh-CN" sz="1400" u="none"/>
          </a:p>
        </p:txBody>
      </p:sp>
      <p:sp>
        <p:nvSpPr>
          <p:cNvPr id="196613"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6616" name="Rectangle 8"/>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96615" name="Object 7"/>
          <p:cNvGraphicFramePr>
            <a:graphicFrameLocks noChangeAspect="1"/>
          </p:cNvGraphicFramePr>
          <p:nvPr/>
        </p:nvGraphicFramePr>
        <p:xfrm>
          <a:off x="685800" y="3562350"/>
          <a:ext cx="7751763" cy="2152650"/>
        </p:xfrm>
        <a:graphic>
          <a:graphicData uri="http://schemas.openxmlformats.org/presentationml/2006/ole">
            <p:oleObj spid="_x0000_s196615" name="Equation" r:id="rId4" imgW="3873500" imgH="1079500" progId="">
              <p:embed/>
            </p:oleObj>
          </a:graphicData>
        </a:graphic>
      </p:graphicFrame>
      <p:graphicFrame>
        <p:nvGraphicFramePr>
          <p:cNvPr id="196617" name="Object 9"/>
          <p:cNvGraphicFramePr>
            <a:graphicFrameLocks noChangeAspect="1"/>
          </p:cNvGraphicFramePr>
          <p:nvPr/>
        </p:nvGraphicFramePr>
        <p:xfrm>
          <a:off x="8061325" y="4419600"/>
          <a:ext cx="638175" cy="481013"/>
        </p:xfrm>
        <a:graphic>
          <a:graphicData uri="http://schemas.openxmlformats.org/presentationml/2006/ole">
            <p:oleObj spid="_x0000_s196617" name="Equation" r:id="rId5" imgW="253800" imgH="190440" progId="">
              <p:embed/>
            </p:oleObj>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198659" name="Rectangle 3"/>
          <p:cNvSpPr>
            <a:spLocks noGrp="1" noChangeArrowheads="1"/>
          </p:cNvSpPr>
          <p:nvPr>
            <p:ph idx="4294967295"/>
          </p:nvPr>
        </p:nvSpPr>
        <p:spPr/>
        <p:txBody>
          <a:bodyPr/>
          <a:lstStyle/>
          <a:p>
            <a:r>
              <a:rPr lang="en-US" altLang="zh-CN" sz="2800" smtClean="0">
                <a:ea typeface="宋体" charset="-122"/>
              </a:rPr>
              <a:t>Multivariate GARCH</a:t>
            </a:r>
          </a:p>
          <a:p>
            <a:pPr lvl="1"/>
            <a:r>
              <a:rPr lang="en-US" altLang="zh-CN" sz="2400" smtClean="0">
                <a:ea typeface="宋体" charset="-122"/>
              </a:rPr>
              <a:t>Robustness check: Diagonal VECH-MGARCH (DVECH-MGARCH) model (Bollerslev et al. , 1988) </a:t>
            </a:r>
          </a:p>
        </p:txBody>
      </p:sp>
      <p:sp>
        <p:nvSpPr>
          <p:cNvPr id="198660"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B60CC4BC-4970-4C8B-B879-A21AB2547007}" type="slidenum">
              <a:rPr lang="en-US" altLang="zh-CN" sz="1400" u="none"/>
              <a:pPr algn="r"/>
              <a:t>26</a:t>
            </a:fld>
            <a:endParaRPr lang="en-US" altLang="zh-CN" sz="1400" u="none"/>
          </a:p>
        </p:txBody>
      </p:sp>
      <p:sp>
        <p:nvSpPr>
          <p:cNvPr id="198661" name="Rectangle 5"/>
          <p:cNvSpPr>
            <a:spLocks noChangeArrowheads="1"/>
          </p:cNvSpPr>
          <p:nvPr/>
        </p:nvSpPr>
        <p:spPr bwMode="auto">
          <a:xfrm>
            <a:off x="0" y="305276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98662" name="Rectangle 6"/>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98663" name="Object 7"/>
          <p:cNvGraphicFramePr>
            <a:graphicFrameLocks noChangeAspect="1"/>
          </p:cNvGraphicFramePr>
          <p:nvPr/>
        </p:nvGraphicFramePr>
        <p:xfrm>
          <a:off x="1028700" y="3562350"/>
          <a:ext cx="7064375" cy="2152650"/>
        </p:xfrm>
        <a:graphic>
          <a:graphicData uri="http://schemas.openxmlformats.org/presentationml/2006/ole">
            <p:oleObj spid="_x0000_s198663" name="Equation" r:id="rId4" imgW="3530520" imgH="1079280" progId="">
              <p:embed/>
            </p:oleObj>
          </a:graphicData>
        </a:graphic>
      </p:graphicFrame>
      <p:graphicFrame>
        <p:nvGraphicFramePr>
          <p:cNvPr id="198664" name="Object 8"/>
          <p:cNvGraphicFramePr>
            <a:graphicFrameLocks noChangeAspect="1"/>
          </p:cNvGraphicFramePr>
          <p:nvPr/>
        </p:nvGraphicFramePr>
        <p:xfrm>
          <a:off x="8045450" y="4419600"/>
          <a:ext cx="669925" cy="481013"/>
        </p:xfrm>
        <a:graphic>
          <a:graphicData uri="http://schemas.openxmlformats.org/presentationml/2006/ole">
            <p:oleObj spid="_x0000_s198664" name="Equation" r:id="rId5" imgW="266400" imgH="190440" progId="">
              <p:embed/>
            </p:oleObj>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200707" name="Rectangle 3"/>
          <p:cNvSpPr>
            <a:spLocks noGrp="1" noChangeArrowheads="1"/>
          </p:cNvSpPr>
          <p:nvPr>
            <p:ph idx="4294967295"/>
          </p:nvPr>
        </p:nvSpPr>
        <p:spPr/>
        <p:txBody>
          <a:bodyPr/>
          <a:lstStyle/>
          <a:p>
            <a:r>
              <a:rPr lang="en-US" altLang="zh-CN" sz="2800" smtClean="0">
                <a:ea typeface="宋体" charset="-122"/>
              </a:rPr>
              <a:t>Multivariate GARCH</a:t>
            </a:r>
          </a:p>
          <a:p>
            <a:pPr lvl="1"/>
            <a:r>
              <a:rPr lang="en-US" altLang="zh-CN" sz="2400" smtClean="0">
                <a:ea typeface="宋体" charset="-122"/>
              </a:rPr>
              <a:t> Estimation:  the Maximum Likelihood (ML) using BHHH algorithm (Berndt et al., 1974)</a:t>
            </a:r>
          </a:p>
          <a:p>
            <a:pPr lvl="1"/>
            <a:r>
              <a:rPr lang="en-US" altLang="zh-CN" sz="2400" smtClean="0">
                <a:ea typeface="宋体" charset="-122"/>
              </a:rPr>
              <a:t>The log likelihood function is</a:t>
            </a:r>
          </a:p>
          <a:p>
            <a:pPr lvl="1"/>
            <a:endParaRPr lang="en-US" altLang="zh-CN" sz="2400" smtClean="0">
              <a:ea typeface="宋体" charset="-122"/>
            </a:endParaRPr>
          </a:p>
          <a:p>
            <a:pPr lvl="1"/>
            <a:endParaRPr lang="en-US" altLang="zh-CN" sz="2400" smtClean="0">
              <a:ea typeface="宋体" charset="-122"/>
            </a:endParaRPr>
          </a:p>
          <a:p>
            <a:pPr lvl="1">
              <a:buFontTx/>
              <a:buNone/>
            </a:pPr>
            <a:r>
              <a:rPr lang="en-US" altLang="zh-CN" sz="2400" smtClean="0">
                <a:ea typeface="宋体" charset="-122"/>
              </a:rPr>
              <a:t>with</a:t>
            </a:r>
          </a:p>
          <a:p>
            <a:pPr lvl="1"/>
            <a:endParaRPr lang="en-US" altLang="zh-CN" sz="2400" smtClean="0">
              <a:ea typeface="宋体" charset="-122"/>
            </a:endParaRPr>
          </a:p>
        </p:txBody>
      </p:sp>
      <p:sp>
        <p:nvSpPr>
          <p:cNvPr id="200708"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0CCE605E-B586-46DC-9D84-56281DA3072B}" type="slidenum">
              <a:rPr lang="en-US" altLang="zh-CN" sz="1400" u="none"/>
              <a:pPr algn="r"/>
              <a:t>27</a:t>
            </a:fld>
            <a:endParaRPr lang="en-US" altLang="zh-CN" sz="1400" u="none"/>
          </a:p>
        </p:txBody>
      </p:sp>
      <p:sp>
        <p:nvSpPr>
          <p:cNvPr id="200710" name="Rectangle 6"/>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00713" name="Object 9"/>
          <p:cNvGraphicFramePr>
            <a:graphicFrameLocks noChangeAspect="1"/>
          </p:cNvGraphicFramePr>
          <p:nvPr/>
        </p:nvGraphicFramePr>
        <p:xfrm>
          <a:off x="1828800" y="3657600"/>
          <a:ext cx="6018213" cy="736600"/>
        </p:xfrm>
        <a:graphic>
          <a:graphicData uri="http://schemas.openxmlformats.org/presentationml/2006/ole">
            <p:oleObj spid="_x0000_s200713" name="Equation" r:id="rId4" imgW="3009600" imgH="368280" progId="">
              <p:embed/>
            </p:oleObj>
          </a:graphicData>
        </a:graphic>
      </p:graphicFrame>
      <p:graphicFrame>
        <p:nvGraphicFramePr>
          <p:cNvPr id="200714" name="Object 10"/>
          <p:cNvGraphicFramePr>
            <a:graphicFrameLocks noChangeAspect="1"/>
          </p:cNvGraphicFramePr>
          <p:nvPr/>
        </p:nvGraphicFramePr>
        <p:xfrm>
          <a:off x="914400" y="5208588"/>
          <a:ext cx="6958013" cy="811212"/>
        </p:xfrm>
        <a:graphic>
          <a:graphicData uri="http://schemas.openxmlformats.org/presentationml/2006/ole">
            <p:oleObj spid="_x0000_s200714" name="Equation" r:id="rId5" imgW="3479760" imgH="406080" progId="">
              <p:embed/>
            </p:oleObj>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202755" name="Rectangle 3"/>
          <p:cNvSpPr>
            <a:spLocks noGrp="1" noChangeArrowheads="1"/>
          </p:cNvSpPr>
          <p:nvPr>
            <p:ph idx="4294967295"/>
          </p:nvPr>
        </p:nvSpPr>
        <p:spPr/>
        <p:txBody>
          <a:bodyPr/>
          <a:lstStyle/>
          <a:p>
            <a:r>
              <a:rPr lang="en-US" altLang="zh-CN" sz="2800" smtClean="0">
                <a:ea typeface="宋体" charset="-122"/>
              </a:rPr>
              <a:t>Multivariate GARCH</a:t>
            </a:r>
          </a:p>
          <a:p>
            <a:pPr lvl="1"/>
            <a:r>
              <a:rPr lang="en-US" altLang="zh-CN" sz="2400" smtClean="0">
                <a:ea typeface="宋体" charset="-122"/>
              </a:rPr>
              <a:t>After estimating the conditional variance-covariance matrix, the conditional correlation of log spot and NDF rates can then be extracted by the following equation:</a:t>
            </a:r>
          </a:p>
          <a:p>
            <a:pPr lvl="1"/>
            <a:endParaRPr lang="en-US" altLang="zh-CN" sz="2400" smtClean="0">
              <a:ea typeface="宋体" charset="-122"/>
            </a:endParaRPr>
          </a:p>
        </p:txBody>
      </p:sp>
      <p:sp>
        <p:nvSpPr>
          <p:cNvPr id="20275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FE2D0D9B-7B33-4298-BFDE-040ED1FA417E}" type="slidenum">
              <a:rPr lang="en-US" altLang="zh-CN" sz="1400" u="none"/>
              <a:pPr algn="r"/>
              <a:t>28</a:t>
            </a:fld>
            <a:endParaRPr lang="en-US" altLang="zh-CN" sz="1400" u="none"/>
          </a:p>
        </p:txBody>
      </p:sp>
      <p:sp>
        <p:nvSpPr>
          <p:cNvPr id="202757"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02759" name="Object 7"/>
          <p:cNvGraphicFramePr>
            <a:graphicFrameLocks noChangeAspect="1"/>
          </p:cNvGraphicFramePr>
          <p:nvPr/>
        </p:nvGraphicFramePr>
        <p:xfrm>
          <a:off x="2314575" y="4083050"/>
          <a:ext cx="5534025" cy="1022350"/>
        </p:xfrm>
        <a:graphic>
          <a:graphicData uri="http://schemas.openxmlformats.org/presentationml/2006/ole">
            <p:oleObj spid="_x0000_s202759" name="Equation" r:id="rId4" imgW="2197080" imgH="406080" progId="">
              <p:embed/>
            </p:oleObj>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204803" name="Rectangle 3"/>
          <p:cNvSpPr>
            <a:spLocks noGrp="1" noChangeArrowheads="1"/>
          </p:cNvSpPr>
          <p:nvPr>
            <p:ph idx="4294967295"/>
          </p:nvPr>
        </p:nvSpPr>
        <p:spPr/>
        <p:txBody>
          <a:bodyPr/>
          <a:lstStyle/>
          <a:p>
            <a:r>
              <a:rPr lang="en-US" altLang="zh-CN" sz="2800" smtClean="0">
                <a:ea typeface="宋体" charset="-122"/>
              </a:rPr>
              <a:t>Correlation and News</a:t>
            </a:r>
          </a:p>
          <a:p>
            <a:pPr lvl="1"/>
            <a:r>
              <a:rPr lang="en-US" altLang="zh-CN" sz="2400" smtClean="0">
                <a:ea typeface="宋体" charset="-122"/>
              </a:rPr>
              <a:t>From the work of Büttner and Hayo (2010), multivariate models are fitted to test the impact of public information arrival on the conditional correlations</a:t>
            </a:r>
          </a:p>
          <a:p>
            <a:pPr lvl="1"/>
            <a:r>
              <a:rPr lang="en-US" altLang="zh-CN" sz="2400" smtClean="0">
                <a:ea typeface="宋体" charset="-122"/>
              </a:rPr>
              <a:t>Since our conditional correlation series are stationary, we will estimate the models in original data form rather than in differences</a:t>
            </a:r>
          </a:p>
        </p:txBody>
      </p:sp>
      <p:sp>
        <p:nvSpPr>
          <p:cNvPr id="204804"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0DDA5B81-5738-419F-A675-D03410BE8858}" type="slidenum">
              <a:rPr lang="en-US" altLang="zh-CN" sz="1400" u="none"/>
              <a:pPr algn="r"/>
              <a:t>29</a:t>
            </a:fld>
            <a:endParaRPr lang="en-US" altLang="zh-CN" sz="1400" u="none"/>
          </a:p>
        </p:txBody>
      </p:sp>
      <p:sp>
        <p:nvSpPr>
          <p:cNvPr id="204805"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p:txBody>
          <a:bodyPr/>
          <a:lstStyle/>
          <a:p>
            <a:pPr eaLnBrk="1" hangingPunct="1"/>
            <a:r>
              <a:rPr lang="en-US" altLang="zh-CN" smtClean="0">
                <a:ea typeface="宋体" charset="-122"/>
              </a:rPr>
              <a:t>Motivation of the Research</a:t>
            </a:r>
          </a:p>
        </p:txBody>
      </p:sp>
      <p:sp>
        <p:nvSpPr>
          <p:cNvPr id="19458" name="Rectangle 3"/>
          <p:cNvSpPr>
            <a:spLocks noGrp="1" noChangeArrowheads="1"/>
          </p:cNvSpPr>
          <p:nvPr>
            <p:ph idx="4294967295"/>
          </p:nvPr>
        </p:nvSpPr>
        <p:spPr/>
        <p:txBody>
          <a:bodyPr/>
          <a:lstStyle/>
          <a:p>
            <a:r>
              <a:rPr lang="en-US" altLang="zh-CN" sz="2800" smtClean="0">
                <a:ea typeface="宋体" charset="-122"/>
              </a:rPr>
              <a:t> The Chinese currency, Yuan or Renminbi (CNY thereafter) reform</a:t>
            </a:r>
          </a:p>
          <a:p>
            <a:pPr lvl="1"/>
            <a:r>
              <a:rPr lang="en-US" altLang="zh-CN" sz="2400" smtClean="0">
                <a:ea typeface="宋体" charset="-122"/>
              </a:rPr>
              <a:t>US dollar pegging system </a:t>
            </a:r>
            <a:r>
              <a:rPr lang="en-US" altLang="zh-CN" sz="1800" smtClean="0">
                <a:ea typeface="宋体" charset="-122"/>
              </a:rPr>
              <a:t>(before 21/7/2005)</a:t>
            </a:r>
            <a:r>
              <a:rPr lang="en-US" altLang="zh-CN" sz="2400" smtClean="0">
                <a:ea typeface="宋体" charset="-122"/>
              </a:rPr>
              <a:t>: fixed in a centain range</a:t>
            </a:r>
          </a:p>
          <a:p>
            <a:pPr lvl="1"/>
            <a:endParaRPr lang="en-US" altLang="zh-CN" sz="2400" smtClean="0">
              <a:ea typeface="宋体" charset="-122"/>
            </a:endParaRPr>
          </a:p>
          <a:p>
            <a:pPr lvl="1"/>
            <a:r>
              <a:rPr lang="en-US" altLang="zh-CN" sz="2400" smtClean="0">
                <a:ea typeface="宋体" charset="-122"/>
              </a:rPr>
              <a:t>“managed float” regime </a:t>
            </a:r>
            <a:r>
              <a:rPr lang="en-US" altLang="zh-CN" sz="1800" smtClean="0">
                <a:ea typeface="宋体" charset="-122"/>
              </a:rPr>
              <a:t>(from 21/7/2005)</a:t>
            </a:r>
            <a:r>
              <a:rPr lang="en-US" altLang="zh-CN" sz="2400" smtClean="0">
                <a:ea typeface="宋体" charset="-122"/>
              </a:rPr>
              <a:t>: fully driven by the market</a:t>
            </a:r>
          </a:p>
        </p:txBody>
      </p:sp>
      <p:sp>
        <p:nvSpPr>
          <p:cNvPr id="1945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4FB0A375-B33A-45FF-A128-19886E49AA9A}" type="slidenum">
              <a:rPr lang="en-US" altLang="zh-CN" sz="1400" u="none"/>
              <a:pPr algn="r"/>
              <a:t>3</a:t>
            </a:fld>
            <a:endParaRPr lang="en-US" altLang="zh-CN" sz="1400" u="none"/>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idx="4294967295"/>
          </p:nvPr>
        </p:nvSpPr>
        <p:spPr/>
        <p:txBody>
          <a:bodyPr/>
          <a:lstStyle/>
          <a:p>
            <a:pPr eaLnBrk="1" hangingPunct="1"/>
            <a:r>
              <a:rPr lang="en-US" altLang="zh-CN" smtClean="0">
                <a:ea typeface="宋体" charset="-122"/>
              </a:rPr>
              <a:t>Methodology</a:t>
            </a:r>
          </a:p>
        </p:txBody>
      </p:sp>
      <p:sp>
        <p:nvSpPr>
          <p:cNvPr id="206851" name="Rectangle 3"/>
          <p:cNvSpPr>
            <a:spLocks noGrp="1" noChangeArrowheads="1"/>
          </p:cNvSpPr>
          <p:nvPr>
            <p:ph idx="4294967295"/>
          </p:nvPr>
        </p:nvSpPr>
        <p:spPr/>
        <p:txBody>
          <a:bodyPr/>
          <a:lstStyle/>
          <a:p>
            <a:r>
              <a:rPr lang="en-US" altLang="zh-CN" sz="2800" smtClean="0">
                <a:ea typeface="宋体" charset="-122"/>
              </a:rPr>
              <a:t>Correlation and News</a:t>
            </a:r>
          </a:p>
          <a:p>
            <a:pPr lvl="1"/>
            <a:r>
              <a:rPr lang="en-US" altLang="zh-CN" sz="2400" smtClean="0">
                <a:ea typeface="宋体" charset="-122"/>
              </a:rPr>
              <a:t>Moreover, as the conditional correlation series are tested to have the autocorrelation structure with order 1, the following model is fitted:</a:t>
            </a:r>
          </a:p>
        </p:txBody>
      </p:sp>
      <p:sp>
        <p:nvSpPr>
          <p:cNvPr id="206852"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BCC4BB9E-DC49-4A07-84A0-DFD077112CAB}" type="slidenum">
              <a:rPr lang="en-US" altLang="zh-CN" sz="1400" u="none"/>
              <a:pPr algn="r"/>
              <a:t>30</a:t>
            </a:fld>
            <a:endParaRPr lang="en-US" altLang="zh-CN" sz="1400" u="none"/>
          </a:p>
        </p:txBody>
      </p:sp>
      <p:sp>
        <p:nvSpPr>
          <p:cNvPr id="206853"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06854" name="Object 6"/>
          <p:cNvGraphicFramePr>
            <a:graphicFrameLocks noChangeAspect="1"/>
          </p:cNvGraphicFramePr>
          <p:nvPr/>
        </p:nvGraphicFramePr>
        <p:xfrm>
          <a:off x="1562100" y="4191000"/>
          <a:ext cx="7037388" cy="511175"/>
        </p:xfrm>
        <a:graphic>
          <a:graphicData uri="http://schemas.openxmlformats.org/presentationml/2006/ole">
            <p:oleObj spid="_x0000_s206854" name="Equation" r:id="rId4" imgW="2793960" imgH="203040" progId="">
              <p:embed/>
            </p:oleObj>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idx="4294967295"/>
          </p:nvPr>
        </p:nvSpPr>
        <p:spPr/>
        <p:txBody>
          <a:bodyPr/>
          <a:lstStyle/>
          <a:p>
            <a:pPr eaLnBrk="1" hangingPunct="1"/>
            <a:r>
              <a:rPr lang="en-US" altLang="zh-CN" smtClean="0">
                <a:ea typeface="宋体" charset="-122"/>
              </a:rPr>
              <a:t> </a:t>
            </a:r>
            <a:r>
              <a:rPr lang="en-US" altLang="zh-CN" b="1" smtClean="0">
                <a:ea typeface="宋体" charset="-122"/>
              </a:rPr>
              <a:t>Data Description</a:t>
            </a:r>
            <a:r>
              <a:rPr lang="en-US" altLang="zh-CN" smtClean="0">
                <a:ea typeface="宋体" charset="-122"/>
              </a:rPr>
              <a:t> </a:t>
            </a:r>
          </a:p>
        </p:txBody>
      </p:sp>
      <p:sp>
        <p:nvSpPr>
          <p:cNvPr id="208899" name="Rectangle 3"/>
          <p:cNvSpPr>
            <a:spLocks noGrp="1" noChangeArrowheads="1"/>
          </p:cNvSpPr>
          <p:nvPr>
            <p:ph idx="4294967295"/>
          </p:nvPr>
        </p:nvSpPr>
        <p:spPr/>
        <p:txBody>
          <a:bodyPr/>
          <a:lstStyle/>
          <a:p>
            <a:r>
              <a:rPr lang="en-US" altLang="zh-CN" sz="2800" smtClean="0">
                <a:ea typeface="宋体" charset="-122"/>
              </a:rPr>
              <a:t>Spot Rate and NDF Rate</a:t>
            </a:r>
          </a:p>
        </p:txBody>
      </p:sp>
      <p:sp>
        <p:nvSpPr>
          <p:cNvPr id="208900"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6E13B5D6-83BC-46DD-B604-31751856F94C}" type="slidenum">
              <a:rPr lang="en-US" altLang="zh-CN" sz="1400" u="none"/>
              <a:pPr algn="r"/>
              <a:t>31</a:t>
            </a:fld>
            <a:endParaRPr lang="en-US" altLang="zh-CN" sz="1400" u="none"/>
          </a:p>
        </p:txBody>
      </p:sp>
      <p:sp>
        <p:nvSpPr>
          <p:cNvPr id="208901"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pic>
        <p:nvPicPr>
          <p:cNvPr id="208905" name="Picture 9" descr="logrates"/>
          <p:cNvPicPr>
            <a:picLocks noChangeAspect="1" noChangeArrowheads="1"/>
          </p:cNvPicPr>
          <p:nvPr/>
        </p:nvPicPr>
        <p:blipFill>
          <a:blip r:embed="rId3" cstate="print"/>
          <a:srcRect/>
          <a:stretch>
            <a:fillRect/>
          </a:stretch>
        </p:blipFill>
        <p:spPr bwMode="auto">
          <a:xfrm>
            <a:off x="2057400" y="2362200"/>
            <a:ext cx="5410200" cy="4146550"/>
          </a:xfrm>
          <a:prstGeom prst="rect">
            <a:avLst/>
          </a:prstGeom>
          <a:noFill/>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idx="4294967295"/>
          </p:nvPr>
        </p:nvSpPr>
        <p:spPr/>
        <p:txBody>
          <a:bodyPr/>
          <a:lstStyle/>
          <a:p>
            <a:pPr eaLnBrk="1" hangingPunct="1"/>
            <a:r>
              <a:rPr lang="en-US" altLang="zh-CN" smtClean="0">
                <a:ea typeface="宋体" charset="-122"/>
              </a:rPr>
              <a:t> </a:t>
            </a:r>
            <a:r>
              <a:rPr lang="en-US" altLang="zh-CN" b="1" smtClean="0">
                <a:ea typeface="宋体" charset="-122"/>
              </a:rPr>
              <a:t>Data Description</a:t>
            </a:r>
            <a:r>
              <a:rPr lang="en-US" altLang="zh-CN" smtClean="0">
                <a:ea typeface="宋体" charset="-122"/>
              </a:rPr>
              <a:t> </a:t>
            </a:r>
          </a:p>
        </p:txBody>
      </p:sp>
      <p:sp>
        <p:nvSpPr>
          <p:cNvPr id="210947" name="Rectangle 3"/>
          <p:cNvSpPr>
            <a:spLocks noGrp="1" noChangeArrowheads="1"/>
          </p:cNvSpPr>
          <p:nvPr>
            <p:ph idx="4294967295"/>
          </p:nvPr>
        </p:nvSpPr>
        <p:spPr/>
        <p:txBody>
          <a:bodyPr/>
          <a:lstStyle/>
          <a:p>
            <a:r>
              <a:rPr lang="en-US" altLang="zh-CN" sz="2800" smtClean="0">
                <a:ea typeface="宋体" charset="-122"/>
              </a:rPr>
              <a:t>Spot Rate and NDF Rate</a:t>
            </a:r>
          </a:p>
        </p:txBody>
      </p:sp>
      <p:sp>
        <p:nvSpPr>
          <p:cNvPr id="210948"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1E193B96-394C-4835-B138-014C3C939700}" type="slidenum">
              <a:rPr lang="en-US" altLang="zh-CN" sz="1400" u="none"/>
              <a:pPr algn="r"/>
              <a:t>32</a:t>
            </a:fld>
            <a:endParaRPr lang="en-US" altLang="zh-CN" sz="1400" u="none"/>
          </a:p>
        </p:txBody>
      </p:sp>
      <p:sp>
        <p:nvSpPr>
          <p:cNvPr id="210949"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pic>
        <p:nvPicPr>
          <p:cNvPr id="210951" name="Picture 7" descr="dlogrates"/>
          <p:cNvPicPr>
            <a:picLocks noChangeAspect="1" noChangeArrowheads="1"/>
          </p:cNvPicPr>
          <p:nvPr/>
        </p:nvPicPr>
        <p:blipFill>
          <a:blip r:embed="rId3" cstate="print"/>
          <a:srcRect/>
          <a:stretch>
            <a:fillRect/>
          </a:stretch>
        </p:blipFill>
        <p:spPr bwMode="auto">
          <a:xfrm>
            <a:off x="1981200" y="2362200"/>
            <a:ext cx="5373688" cy="4119563"/>
          </a:xfrm>
          <a:prstGeom prst="rect">
            <a:avLst/>
          </a:prstGeo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idx="4294967295"/>
          </p:nvPr>
        </p:nvSpPr>
        <p:spPr/>
        <p:txBody>
          <a:bodyPr/>
          <a:lstStyle/>
          <a:p>
            <a:pPr eaLnBrk="1" hangingPunct="1"/>
            <a:r>
              <a:rPr lang="en-US" altLang="zh-CN" smtClean="0">
                <a:ea typeface="宋体" charset="-122"/>
              </a:rPr>
              <a:t> </a:t>
            </a:r>
            <a:r>
              <a:rPr lang="en-US" altLang="zh-CN" b="1" smtClean="0">
                <a:ea typeface="宋体" charset="-122"/>
              </a:rPr>
              <a:t>Data Description</a:t>
            </a:r>
            <a:r>
              <a:rPr lang="en-US" altLang="zh-CN" smtClean="0">
                <a:ea typeface="宋体" charset="-122"/>
              </a:rPr>
              <a:t> </a:t>
            </a:r>
          </a:p>
        </p:txBody>
      </p:sp>
      <p:sp>
        <p:nvSpPr>
          <p:cNvPr id="223235" name="Rectangle 3"/>
          <p:cNvSpPr>
            <a:spLocks noGrp="1" noChangeArrowheads="1"/>
          </p:cNvSpPr>
          <p:nvPr>
            <p:ph idx="4294967295"/>
          </p:nvPr>
        </p:nvSpPr>
        <p:spPr/>
        <p:txBody>
          <a:bodyPr/>
          <a:lstStyle/>
          <a:p>
            <a:r>
              <a:rPr lang="en-US" altLang="zh-CN" sz="2800" smtClean="0">
                <a:ea typeface="宋体" charset="-122"/>
              </a:rPr>
              <a:t>Spot Rate and NDF Rate</a:t>
            </a:r>
          </a:p>
          <a:p>
            <a:pPr lvl="1"/>
            <a:r>
              <a:rPr lang="en-US" altLang="zh-CN" sz="2400" smtClean="0">
                <a:ea typeface="宋体" charset="-122"/>
              </a:rPr>
              <a:t>Correlation Matrix of Differenced Log of Spot and NDF Rates</a:t>
            </a:r>
          </a:p>
        </p:txBody>
      </p:sp>
      <p:sp>
        <p:nvSpPr>
          <p:cNvPr id="22323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42FCD6B0-8773-4795-AD9A-315FF173D709}" type="slidenum">
              <a:rPr lang="en-US" altLang="zh-CN" sz="1400" u="none"/>
              <a:pPr algn="r"/>
              <a:t>33</a:t>
            </a:fld>
            <a:endParaRPr lang="en-US" altLang="zh-CN" sz="1400" u="none"/>
          </a:p>
        </p:txBody>
      </p:sp>
      <p:sp>
        <p:nvSpPr>
          <p:cNvPr id="223237"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23239" name="Object 7"/>
          <p:cNvGraphicFramePr>
            <a:graphicFrameLocks noChangeAspect="1"/>
          </p:cNvGraphicFramePr>
          <p:nvPr/>
        </p:nvGraphicFramePr>
        <p:xfrm>
          <a:off x="1143000" y="3352800"/>
          <a:ext cx="6973888" cy="3206750"/>
        </p:xfrm>
        <a:graphic>
          <a:graphicData uri="http://schemas.openxmlformats.org/presentationml/2006/ole">
            <p:oleObj spid="_x0000_s223239" name="文档" r:id="rId4" imgW="5398963" imgH="2594253" progId="Word.Document.8">
              <p:embed/>
            </p:oleObj>
          </a:graphicData>
        </a:graphic>
      </p:graphicFrame>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idx="4294967295"/>
          </p:nvPr>
        </p:nvSpPr>
        <p:spPr/>
        <p:txBody>
          <a:bodyPr/>
          <a:lstStyle/>
          <a:p>
            <a:pPr eaLnBrk="1" hangingPunct="1"/>
            <a:r>
              <a:rPr lang="en-US" altLang="zh-CN" smtClean="0">
                <a:ea typeface="宋体" charset="-122"/>
              </a:rPr>
              <a:t> </a:t>
            </a:r>
            <a:r>
              <a:rPr lang="en-US" altLang="zh-CN" b="1" smtClean="0">
                <a:ea typeface="宋体" charset="-122"/>
              </a:rPr>
              <a:t>Data Description</a:t>
            </a:r>
            <a:r>
              <a:rPr lang="en-US" altLang="zh-CN" smtClean="0">
                <a:ea typeface="宋体" charset="-122"/>
              </a:rPr>
              <a:t> </a:t>
            </a:r>
          </a:p>
        </p:txBody>
      </p:sp>
      <p:sp>
        <p:nvSpPr>
          <p:cNvPr id="212995" name="Rectangle 3"/>
          <p:cNvSpPr>
            <a:spLocks noGrp="1" noChangeArrowheads="1"/>
          </p:cNvSpPr>
          <p:nvPr>
            <p:ph idx="4294967295"/>
          </p:nvPr>
        </p:nvSpPr>
        <p:spPr/>
        <p:txBody>
          <a:bodyPr/>
          <a:lstStyle/>
          <a:p>
            <a:r>
              <a:rPr lang="en-US" altLang="zh-CN" sz="2800" smtClean="0">
                <a:ea typeface="宋体" charset="-122"/>
              </a:rPr>
              <a:t>Public information flow</a:t>
            </a:r>
          </a:p>
          <a:p>
            <a:pPr lvl="1"/>
            <a:r>
              <a:rPr lang="en-US" altLang="zh-CN" sz="2400" smtClean="0">
                <a:ea typeface="宋体" charset="-122"/>
              </a:rPr>
              <a:t>The Sources of News</a:t>
            </a:r>
          </a:p>
          <a:p>
            <a:pPr lvl="2"/>
            <a:r>
              <a:rPr lang="en-US" altLang="zh-CN" sz="2000" smtClean="0">
                <a:ea typeface="宋体" charset="-122"/>
              </a:rPr>
              <a:t>FACTIVA database</a:t>
            </a:r>
          </a:p>
          <a:p>
            <a:pPr lvl="2"/>
            <a:r>
              <a:rPr lang="en-US" altLang="zh-CN" sz="2000" smtClean="0">
                <a:ea typeface="宋体" charset="-122"/>
              </a:rPr>
              <a:t>10 English-language US newspapers &amp; 12 Chinese-language media publications </a:t>
            </a:r>
          </a:p>
          <a:p>
            <a:pPr lvl="1"/>
            <a:endParaRPr lang="en-US" altLang="zh-CN" sz="2400" smtClean="0">
              <a:ea typeface="宋体" charset="-122"/>
            </a:endParaRPr>
          </a:p>
        </p:txBody>
      </p:sp>
      <p:sp>
        <p:nvSpPr>
          <p:cNvPr id="21299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E97E25C-83C3-445C-8BF9-A01AF54F217B}" type="slidenum">
              <a:rPr lang="en-US" altLang="zh-CN" sz="1400" u="none"/>
              <a:pPr algn="r"/>
              <a:t>34</a:t>
            </a:fld>
            <a:endParaRPr lang="en-US" altLang="zh-CN" sz="1400" u="none"/>
          </a:p>
        </p:txBody>
      </p:sp>
      <p:sp>
        <p:nvSpPr>
          <p:cNvPr id="212997"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45BFA844-1D64-4D80-A00C-9A72EB2080E8}" type="slidenum">
              <a:rPr lang="en-US" altLang="zh-CN" sz="1400" u="none"/>
              <a:pPr algn="r"/>
              <a:t>35</a:t>
            </a:fld>
            <a:endParaRPr lang="en-US" altLang="zh-CN" sz="1400" u="none"/>
          </a:p>
        </p:txBody>
      </p:sp>
      <p:pic>
        <p:nvPicPr>
          <p:cNvPr id="217091" name="Picture 6" descr="未命名"/>
          <p:cNvPicPr>
            <a:picLocks noChangeAspect="1" noChangeArrowheads="1"/>
          </p:cNvPicPr>
          <p:nvPr/>
        </p:nvPicPr>
        <p:blipFill>
          <a:blip r:embed="rId3" cstate="print"/>
          <a:srcRect/>
          <a:stretch>
            <a:fillRect/>
          </a:stretch>
        </p:blipFill>
        <p:spPr bwMode="auto">
          <a:xfrm>
            <a:off x="0" y="1419225"/>
            <a:ext cx="9144000" cy="4524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idx="4294967295"/>
          </p:nvPr>
        </p:nvSpPr>
        <p:spPr/>
        <p:txBody>
          <a:bodyPr/>
          <a:lstStyle/>
          <a:p>
            <a:pPr eaLnBrk="1" hangingPunct="1"/>
            <a:r>
              <a:rPr lang="en-US" altLang="zh-CN" smtClean="0">
                <a:ea typeface="宋体" charset="-122"/>
              </a:rPr>
              <a:t> </a:t>
            </a:r>
            <a:r>
              <a:rPr lang="en-US" altLang="zh-CN" b="1" smtClean="0">
                <a:ea typeface="宋体" charset="-122"/>
              </a:rPr>
              <a:t>Data Description</a:t>
            </a:r>
            <a:r>
              <a:rPr lang="en-US" altLang="zh-CN" smtClean="0">
                <a:ea typeface="宋体" charset="-122"/>
              </a:rPr>
              <a:t> </a:t>
            </a:r>
          </a:p>
        </p:txBody>
      </p:sp>
      <p:sp>
        <p:nvSpPr>
          <p:cNvPr id="215043" name="Rectangle 3"/>
          <p:cNvSpPr>
            <a:spLocks noGrp="1" noChangeArrowheads="1"/>
          </p:cNvSpPr>
          <p:nvPr>
            <p:ph idx="4294967295"/>
          </p:nvPr>
        </p:nvSpPr>
        <p:spPr/>
        <p:txBody>
          <a:bodyPr/>
          <a:lstStyle/>
          <a:p>
            <a:r>
              <a:rPr lang="en-US" altLang="zh-CN" sz="2800" smtClean="0">
                <a:ea typeface="宋体" charset="-122"/>
              </a:rPr>
              <a:t>Public information flow</a:t>
            </a:r>
          </a:p>
        </p:txBody>
      </p:sp>
      <p:sp>
        <p:nvSpPr>
          <p:cNvPr id="215044"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66A32205-FB0B-4A54-B0BF-62E8799BD64C}" type="slidenum">
              <a:rPr lang="en-US" altLang="zh-CN" sz="1400" u="none"/>
              <a:pPr algn="r"/>
              <a:t>36</a:t>
            </a:fld>
            <a:endParaRPr lang="en-US" altLang="zh-CN" sz="1400" u="none"/>
          </a:p>
        </p:txBody>
      </p:sp>
      <p:sp>
        <p:nvSpPr>
          <p:cNvPr id="215045"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15050" name="Rectangle 10"/>
          <p:cNvSpPr>
            <a:spLocks noChangeArrowheads="1"/>
          </p:cNvSpPr>
          <p:nvPr/>
        </p:nvSpPr>
        <p:spPr bwMode="auto">
          <a:xfrm>
            <a:off x="5021263" y="4649788"/>
            <a:ext cx="9144000" cy="0"/>
          </a:xfrm>
          <a:prstGeom prst="rect">
            <a:avLst/>
          </a:prstGeom>
          <a:noFill/>
          <a:ln w="9525">
            <a:noFill/>
            <a:miter lim="800000"/>
            <a:headEnd/>
            <a:tailEnd/>
          </a:ln>
          <a:effectLst/>
        </p:spPr>
        <p:txBody>
          <a:bodyPr wrap="none" anchor="ctr">
            <a:spAutoFit/>
          </a:bodyPr>
          <a:lstStyle/>
          <a:p>
            <a:endParaRPr lang="zh-CN" altLang="en-US"/>
          </a:p>
        </p:txBody>
      </p:sp>
      <p:pic>
        <p:nvPicPr>
          <p:cNvPr id="215049" name="Picture 9"/>
          <p:cNvPicPr>
            <a:picLocks noChangeAspect="1" noChangeArrowheads="1"/>
          </p:cNvPicPr>
          <p:nvPr/>
        </p:nvPicPr>
        <p:blipFill>
          <a:blip r:embed="rId3" cstate="print"/>
          <a:srcRect/>
          <a:stretch>
            <a:fillRect/>
          </a:stretch>
        </p:blipFill>
        <p:spPr bwMode="auto">
          <a:xfrm>
            <a:off x="1752600" y="2362200"/>
            <a:ext cx="5410200" cy="4081463"/>
          </a:xfrm>
          <a:prstGeom prst="rect">
            <a:avLst/>
          </a:prstGeo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21187" name="Rectangle 3"/>
          <p:cNvSpPr>
            <a:spLocks noGrp="1" noChangeArrowheads="1"/>
          </p:cNvSpPr>
          <p:nvPr>
            <p:ph idx="4294967295"/>
          </p:nvPr>
        </p:nvSpPr>
        <p:spPr/>
        <p:txBody>
          <a:bodyPr/>
          <a:lstStyle/>
          <a:p>
            <a:r>
              <a:rPr lang="en-US" altLang="zh-CN" sz="2800" smtClean="0">
                <a:ea typeface="宋体" charset="-122"/>
              </a:rPr>
              <a:t>Cointegration, VEC and Price Discovery</a:t>
            </a:r>
          </a:p>
          <a:p>
            <a:pPr lvl="1"/>
            <a:r>
              <a:rPr lang="en-US" altLang="zh-CN" sz="2400" smtClean="0">
                <a:ea typeface="宋体" charset="-122"/>
              </a:rPr>
              <a:t> Augmented Dickey Fuller (ADF) and Phillips-Perron (PP) tests show that the spot and NDF rates are both integrated of order one</a:t>
            </a:r>
          </a:p>
          <a:p>
            <a:pPr lvl="1"/>
            <a:r>
              <a:rPr lang="en-US" altLang="zh-CN" sz="2400" smtClean="0">
                <a:ea typeface="宋体" charset="-122"/>
              </a:rPr>
              <a:t>Johansen cointegration test results indicate that the spot and NDF rates, at each term to maturity, share a long-run equilibrium relationship with each other.</a:t>
            </a:r>
          </a:p>
          <a:p>
            <a:pPr lvl="1"/>
            <a:r>
              <a:rPr lang="en-US" altLang="zh-CN" sz="2400" smtClean="0">
                <a:ea typeface="宋体" charset="-122"/>
              </a:rPr>
              <a:t>Thus, VEC models with lag 2 (selected by the Bayesian information criterion) are fitted for all the four groups of datasets. </a:t>
            </a:r>
          </a:p>
        </p:txBody>
      </p:sp>
      <p:sp>
        <p:nvSpPr>
          <p:cNvPr id="221188"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CEB508A9-DA73-4734-8A4C-331E1775C645}" type="slidenum">
              <a:rPr lang="en-US" altLang="zh-CN" sz="1400" u="none"/>
              <a:pPr algn="r"/>
              <a:t>37</a:t>
            </a:fld>
            <a:endParaRPr lang="en-US" altLang="zh-CN" sz="1400" u="none"/>
          </a:p>
        </p:txBody>
      </p:sp>
      <p:sp>
        <p:nvSpPr>
          <p:cNvPr id="221189"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27332"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059E44BC-7C2E-4F31-B1C9-6FF53421B7D8}" type="slidenum">
              <a:rPr lang="en-US" altLang="zh-CN" sz="1400" u="none"/>
              <a:pPr algn="r"/>
              <a:t>38</a:t>
            </a:fld>
            <a:endParaRPr lang="en-US" altLang="zh-CN" sz="1400" u="none"/>
          </a:p>
        </p:txBody>
      </p:sp>
      <p:sp>
        <p:nvSpPr>
          <p:cNvPr id="227333"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27334" name="Object 6"/>
          <p:cNvGraphicFramePr>
            <a:graphicFrameLocks noChangeAspect="1"/>
          </p:cNvGraphicFramePr>
          <p:nvPr/>
        </p:nvGraphicFramePr>
        <p:xfrm>
          <a:off x="976313" y="3357563"/>
          <a:ext cx="7562850" cy="3348037"/>
        </p:xfrm>
        <a:graphic>
          <a:graphicData uri="http://schemas.openxmlformats.org/presentationml/2006/ole">
            <p:oleObj spid="_x0000_s227334" name="文档" r:id="rId4" imgW="5409044" imgH="2396246" progId="Word.Document.8">
              <p:embed/>
            </p:oleObj>
          </a:graphicData>
        </a:graphic>
      </p:graphicFrame>
      <p:sp>
        <p:nvSpPr>
          <p:cNvPr id="227336" name="Rectangle 8"/>
          <p:cNvSpPr>
            <a:spLocks noChangeArrowheads="1"/>
          </p:cNvSpPr>
          <p:nvPr/>
        </p:nvSpPr>
        <p:spPr bwMode="auto">
          <a:xfrm>
            <a:off x="0" y="29575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27335" name="Object 7"/>
          <p:cNvGraphicFramePr>
            <a:graphicFrameLocks noChangeAspect="1"/>
          </p:cNvGraphicFramePr>
          <p:nvPr/>
        </p:nvGraphicFramePr>
        <p:xfrm>
          <a:off x="2667000" y="1905000"/>
          <a:ext cx="3733800" cy="1374775"/>
        </p:xfrm>
        <a:graphic>
          <a:graphicData uri="http://schemas.openxmlformats.org/presentationml/2006/ole">
            <p:oleObj spid="_x0000_s227335" name="Equation" r:id="rId5" imgW="2565400" imgH="939800" progId="">
              <p:embed/>
            </p:oleObj>
          </a:graphicData>
        </a:graphic>
      </p:graphicFrame>
      <p:sp>
        <p:nvSpPr>
          <p:cNvPr id="227337" name="Rectangle 3"/>
          <p:cNvSpPr>
            <a:spLocks noChangeArrowheads="1"/>
          </p:cNvSpPr>
          <p:nvPr/>
        </p:nvSpPr>
        <p:spPr bwMode="auto">
          <a:xfrm>
            <a:off x="457200" y="1600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000" u="none"/>
              <a:t>VEC Estimations of Log Spot Rates against Log NDF Rates</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2937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DC55CA86-4CAD-4B66-B1AF-EC39CF6C2E68}" type="slidenum">
              <a:rPr lang="en-US" altLang="zh-CN" sz="1400" u="none"/>
              <a:pPr algn="r"/>
              <a:t>39</a:t>
            </a:fld>
            <a:endParaRPr lang="en-US" altLang="zh-CN" sz="1400" u="none"/>
          </a:p>
        </p:txBody>
      </p:sp>
      <p:sp>
        <p:nvSpPr>
          <p:cNvPr id="229380"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29381" name="Object 5"/>
          <p:cNvGraphicFramePr>
            <a:graphicFrameLocks noChangeAspect="1"/>
          </p:cNvGraphicFramePr>
          <p:nvPr/>
        </p:nvGraphicFramePr>
        <p:xfrm>
          <a:off x="838200" y="2438400"/>
          <a:ext cx="7748588" cy="4060825"/>
        </p:xfrm>
        <a:graphic>
          <a:graphicData uri="http://schemas.openxmlformats.org/presentationml/2006/ole">
            <p:oleObj spid="_x0000_s229381" name="文档" r:id="rId4" imgW="5548734" imgH="2911065" progId="Word.Document.8">
              <p:embed/>
            </p:oleObj>
          </a:graphicData>
        </a:graphic>
      </p:graphicFrame>
      <p:sp>
        <p:nvSpPr>
          <p:cNvPr id="229384" name="Rectangle 3"/>
          <p:cNvSpPr>
            <a:spLocks noChangeArrowheads="1"/>
          </p:cNvSpPr>
          <p:nvPr/>
        </p:nvSpPr>
        <p:spPr bwMode="auto">
          <a:xfrm>
            <a:off x="457200" y="1600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000" u="none"/>
              <a:t>Price Discovery/Information Shares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3"/>
          <p:cNvSpPr>
            <a:spLocks noGrp="1"/>
          </p:cNvSpPr>
          <p:nvPr>
            <p:ph type="sldNum" sz="quarter" idx="13"/>
          </p:nvPr>
        </p:nvSpPr>
        <p:spPr>
          <a:noFill/>
        </p:spPr>
        <p:txBody>
          <a:bodyPr/>
          <a:lstStyle/>
          <a:p>
            <a:fld id="{B4F80139-F3AC-4A45-8D50-24DBB6F262F0}" type="slidenum">
              <a:rPr lang="en-US" altLang="zh-CN" smtClean="0">
                <a:ea typeface="宋体" charset="-122"/>
              </a:rPr>
              <a:pPr/>
              <a:t>4</a:t>
            </a:fld>
            <a:endParaRPr lang="en-US" altLang="zh-CN" smtClean="0">
              <a:ea typeface="宋体" charset="-122"/>
            </a:endParaRPr>
          </a:p>
        </p:txBody>
      </p:sp>
      <p:pic>
        <p:nvPicPr>
          <p:cNvPr id="21506" name="Picture 2"/>
          <p:cNvPicPr>
            <a:picLocks noGrp="1" noChangeAspect="1" noChangeArrowheads="1"/>
          </p:cNvPicPr>
          <p:nvPr>
            <p:ph idx="1"/>
          </p:nvPr>
        </p:nvPicPr>
        <p:blipFill>
          <a:blip r:embed="rId3" cstate="print"/>
          <a:srcRect/>
          <a:stretch>
            <a:fillRect/>
          </a:stretch>
        </p:blipFill>
        <p:spPr>
          <a:xfrm>
            <a:off x="1219200" y="914400"/>
            <a:ext cx="6553200" cy="5602288"/>
          </a:xfrm>
        </p:spPr>
      </p:pic>
      <p:sp>
        <p:nvSpPr>
          <p:cNvPr id="21507" name="Line 6"/>
          <p:cNvSpPr>
            <a:spLocks noChangeShapeType="1"/>
          </p:cNvSpPr>
          <p:nvPr/>
        </p:nvSpPr>
        <p:spPr bwMode="auto">
          <a:xfrm>
            <a:off x="4292600" y="1320800"/>
            <a:ext cx="0" cy="3810000"/>
          </a:xfrm>
          <a:prstGeom prst="line">
            <a:avLst/>
          </a:prstGeom>
          <a:noFill/>
          <a:ln w="9525" cap="rnd">
            <a:solidFill>
              <a:srgbClr val="008080"/>
            </a:solidFill>
            <a:prstDash val="sysDot"/>
            <a:round/>
            <a:headEnd/>
            <a:tailEnd/>
          </a:ln>
        </p:spPr>
        <p:txBody>
          <a:bodyPr/>
          <a:lstStyle/>
          <a:p>
            <a:endParaRPr lang="zh-CN" altLang="en-US"/>
          </a:p>
        </p:txBody>
      </p:sp>
      <p:sp>
        <p:nvSpPr>
          <p:cNvPr id="21508" name="Rectangle 7"/>
          <p:cNvSpPr>
            <a:spLocks noChangeArrowheads="1"/>
          </p:cNvSpPr>
          <p:nvPr/>
        </p:nvSpPr>
        <p:spPr bwMode="auto">
          <a:xfrm>
            <a:off x="2667000" y="4038600"/>
            <a:ext cx="1143000" cy="915988"/>
          </a:xfrm>
          <a:prstGeom prst="rect">
            <a:avLst/>
          </a:prstGeom>
          <a:noFill/>
          <a:ln w="9525">
            <a:noFill/>
            <a:miter lim="800000"/>
            <a:headEnd/>
            <a:tailEnd/>
          </a:ln>
        </p:spPr>
        <p:txBody>
          <a:bodyPr>
            <a:spAutoFit/>
          </a:bodyPr>
          <a:lstStyle/>
          <a:p>
            <a:r>
              <a:rPr lang="en-US" altLang="zh-CN" u="none"/>
              <a:t>US dollar pegging system</a:t>
            </a:r>
            <a:endParaRPr lang="zh-CN" altLang="en-US" u="none"/>
          </a:p>
        </p:txBody>
      </p:sp>
      <p:sp>
        <p:nvSpPr>
          <p:cNvPr id="21509" name="Rectangle 8"/>
          <p:cNvSpPr>
            <a:spLocks noChangeArrowheads="1"/>
          </p:cNvSpPr>
          <p:nvPr/>
        </p:nvSpPr>
        <p:spPr bwMode="auto">
          <a:xfrm>
            <a:off x="5105400" y="4191000"/>
            <a:ext cx="1524000" cy="641350"/>
          </a:xfrm>
          <a:prstGeom prst="rect">
            <a:avLst/>
          </a:prstGeom>
          <a:noFill/>
          <a:ln w="9525">
            <a:noFill/>
            <a:miter lim="800000"/>
            <a:headEnd/>
            <a:tailEnd/>
          </a:ln>
        </p:spPr>
        <p:txBody>
          <a:bodyPr>
            <a:spAutoFit/>
          </a:bodyPr>
          <a:lstStyle/>
          <a:p>
            <a:r>
              <a:rPr lang="en-US" altLang="zh-CN" u="none"/>
              <a:t>“managed float” regime</a:t>
            </a:r>
            <a:endParaRPr lang="zh-CN" altLang="en-US" u="none"/>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31427"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DFB167A-73E1-4D4E-A21F-DFCDA84587FD}" type="slidenum">
              <a:rPr lang="en-US" altLang="zh-CN" sz="1400" u="none"/>
              <a:pPr algn="r"/>
              <a:t>40</a:t>
            </a:fld>
            <a:endParaRPr lang="en-US" altLang="zh-CN" sz="1400" u="none"/>
          </a:p>
        </p:txBody>
      </p:sp>
      <p:sp>
        <p:nvSpPr>
          <p:cNvPr id="231428"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31431"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Cointegration, VEC and Price Discovery</a:t>
            </a:r>
          </a:p>
          <a:p>
            <a:pPr marL="742950" lvl="1" indent="-285750" eaLnBrk="0" hangingPunct="0">
              <a:spcBef>
                <a:spcPct val="20000"/>
              </a:spcBef>
              <a:buFontTx/>
              <a:buChar char="–"/>
            </a:pPr>
            <a:r>
              <a:rPr lang="en-US" altLang="zh-CN" sz="2400" u="none"/>
              <a:t> As illustrated by the Granger Causality tests based on the VEC model, the lagged values of the CNY NDF series have predictive power for the current values of the spot series, but not vice versa. </a:t>
            </a:r>
          </a:p>
        </p:txBody>
      </p:sp>
      <p:graphicFrame>
        <p:nvGraphicFramePr>
          <p:cNvPr id="231432" name="Object 8"/>
          <p:cNvGraphicFramePr>
            <a:graphicFrameLocks noChangeAspect="1"/>
          </p:cNvGraphicFramePr>
          <p:nvPr/>
        </p:nvGraphicFramePr>
        <p:xfrm>
          <a:off x="836613" y="4184650"/>
          <a:ext cx="7548562" cy="2789238"/>
        </p:xfrm>
        <a:graphic>
          <a:graphicData uri="http://schemas.openxmlformats.org/presentationml/2006/ole">
            <p:oleObj spid="_x0000_s231432" name="文档" r:id="rId4" imgW="5398963" imgH="1999872" progId="Word.Document.8">
              <p:embed/>
            </p:oleObj>
          </a:graphicData>
        </a:graphic>
      </p:graphicFrame>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33475"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DCF9429-5E19-48CD-BD7B-D95FDF39F17B}" type="slidenum">
              <a:rPr lang="en-US" altLang="zh-CN" sz="1400" u="none"/>
              <a:pPr algn="r"/>
              <a:t>41</a:t>
            </a:fld>
            <a:endParaRPr lang="en-US" altLang="zh-CN" sz="1400" u="none"/>
          </a:p>
        </p:txBody>
      </p:sp>
      <p:sp>
        <p:nvSpPr>
          <p:cNvPr id="233476"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33477" name="Rectangle 3"/>
          <p:cNvSpPr>
            <a:spLocks noChangeArrowheads="1"/>
          </p:cNvSpPr>
          <p:nvPr/>
        </p:nvSpPr>
        <p:spPr bwMode="auto">
          <a:xfrm>
            <a:off x="457200" y="1600200"/>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3200" u="none"/>
              <a:t>Multivariate Conditional Heteroskedasticity</a:t>
            </a:r>
          </a:p>
          <a:p>
            <a:pPr marL="742950" lvl="1" indent="-285750" eaLnBrk="0" hangingPunct="0">
              <a:spcBef>
                <a:spcPct val="20000"/>
              </a:spcBef>
              <a:buFontTx/>
              <a:buChar char="–"/>
            </a:pPr>
            <a:r>
              <a:rPr lang="en-US" altLang="zh-CN" sz="2800" u="none"/>
              <a:t>MGARCH by Diagonal BEKK Estimations</a:t>
            </a:r>
          </a:p>
          <a:p>
            <a:pPr marL="1143000" lvl="2" indent="-228600" eaLnBrk="0" hangingPunct="0">
              <a:spcBef>
                <a:spcPct val="20000"/>
              </a:spcBef>
              <a:buFontTx/>
              <a:buChar char="•"/>
            </a:pPr>
            <a:r>
              <a:rPr lang="en-US" altLang="zh-CN" sz="2400" u="none"/>
              <a:t>There is evidence that some of the NDF series exhibit significant asymmetry</a:t>
            </a:r>
          </a:p>
          <a:p>
            <a:pPr marL="1143000" lvl="2" indent="-228600" eaLnBrk="0" hangingPunct="0">
              <a:spcBef>
                <a:spcPct val="20000"/>
              </a:spcBef>
              <a:buFontTx/>
              <a:buChar char="•"/>
            </a:pPr>
            <a:r>
              <a:rPr lang="en-US" altLang="zh-CN" sz="2400" u="none"/>
              <a:t>Shocks to the volatility seem persistent; this is evident from the sum of the parameters A</a:t>
            </a:r>
            <a:r>
              <a:rPr lang="en-US" altLang="zh-CN" sz="2400" u="none" baseline="-25000"/>
              <a:t>i</a:t>
            </a:r>
            <a:r>
              <a:rPr lang="en-US" altLang="zh-CN" sz="2400" u="none"/>
              <a:t> and B</a:t>
            </a:r>
            <a:r>
              <a:rPr lang="en-US" altLang="zh-CN" sz="2400" u="none" baseline="-25000"/>
              <a:t>i</a:t>
            </a:r>
            <a:r>
              <a:rPr lang="en-US" altLang="zh-CN" sz="2400" u="none"/>
              <a:t>, which is very close to one</a:t>
            </a:r>
          </a:p>
          <a:p>
            <a:pPr marL="1143000" lvl="2" indent="-228600" eaLnBrk="0" hangingPunct="0">
              <a:spcBef>
                <a:spcPct val="20000"/>
              </a:spcBef>
              <a:buFontTx/>
              <a:buChar char="•"/>
            </a:pPr>
            <a:r>
              <a:rPr lang="en-US" altLang="zh-CN" sz="2400" u="none"/>
              <a:t>Robust by DVECH-MGARCH models</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E9EF458-86A6-4AC5-81AC-3EFC3E1CA664}" type="slidenum">
              <a:rPr lang="en-US" altLang="zh-CN" sz="1400" u="none"/>
              <a:pPr algn="r"/>
              <a:t>42</a:t>
            </a:fld>
            <a:endParaRPr lang="en-US" altLang="zh-CN" sz="1400" u="none"/>
          </a:p>
        </p:txBody>
      </p:sp>
      <p:sp>
        <p:nvSpPr>
          <p:cNvPr id="239620"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39621" name="Rectangle 3"/>
          <p:cNvSpPr>
            <a:spLocks noChangeArrowheads="1"/>
          </p:cNvSpPr>
          <p:nvPr/>
        </p:nvSpPr>
        <p:spPr bwMode="auto">
          <a:xfrm>
            <a:off x="457200" y="838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MGARCH by Diagonal BEKK Estimations</a:t>
            </a:r>
          </a:p>
        </p:txBody>
      </p:sp>
      <p:sp>
        <p:nvSpPr>
          <p:cNvPr id="239622" name="Rectangle 6"/>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39623" name="Object 7"/>
          <p:cNvGraphicFramePr>
            <a:graphicFrameLocks noChangeAspect="1"/>
          </p:cNvGraphicFramePr>
          <p:nvPr/>
        </p:nvGraphicFramePr>
        <p:xfrm>
          <a:off x="1447800" y="1524000"/>
          <a:ext cx="5815013" cy="1006475"/>
        </p:xfrm>
        <a:graphic>
          <a:graphicData uri="http://schemas.openxmlformats.org/presentationml/2006/ole">
            <p:oleObj spid="_x0000_s239623" name="Equation" r:id="rId4" imgW="3873240" imgH="672840" progId="">
              <p:embed/>
            </p:oleObj>
          </a:graphicData>
        </a:graphic>
      </p:graphicFrame>
      <p:graphicFrame>
        <p:nvGraphicFramePr>
          <p:cNvPr id="239624" name="Object 8"/>
          <p:cNvGraphicFramePr>
            <a:graphicFrameLocks noChangeAspect="1"/>
          </p:cNvGraphicFramePr>
          <p:nvPr/>
        </p:nvGraphicFramePr>
        <p:xfrm>
          <a:off x="976313" y="2819400"/>
          <a:ext cx="7562850" cy="3905250"/>
        </p:xfrm>
        <a:graphic>
          <a:graphicData uri="http://schemas.openxmlformats.org/presentationml/2006/ole">
            <p:oleObj spid="_x0000_s239624" name="文档" r:id="rId5" imgW="5409044" imgH="2792620" progId="Word.Document.8">
              <p:embed/>
            </p:oleObj>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F60FC099-2A6B-4177-81AD-69DCE618B836}" type="slidenum">
              <a:rPr lang="en-US" altLang="zh-CN" sz="1400" u="none"/>
              <a:pPr algn="r"/>
              <a:t>43</a:t>
            </a:fld>
            <a:endParaRPr lang="en-US" altLang="zh-CN" sz="1400" u="none"/>
          </a:p>
        </p:txBody>
      </p:sp>
      <p:sp>
        <p:nvSpPr>
          <p:cNvPr id="241667" name="Rectangle 3"/>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41668" name="Rectangle 3"/>
          <p:cNvSpPr>
            <a:spLocks noChangeArrowheads="1"/>
          </p:cNvSpPr>
          <p:nvPr/>
        </p:nvSpPr>
        <p:spPr bwMode="auto">
          <a:xfrm>
            <a:off x="457200" y="838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MGARCH by Diagonal VECH Estimations</a:t>
            </a:r>
          </a:p>
        </p:txBody>
      </p:sp>
      <p:sp>
        <p:nvSpPr>
          <p:cNvPr id="241669"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41670" name="Object 6"/>
          <p:cNvGraphicFramePr>
            <a:graphicFrameLocks noChangeAspect="1"/>
          </p:cNvGraphicFramePr>
          <p:nvPr/>
        </p:nvGraphicFramePr>
        <p:xfrm>
          <a:off x="1704975" y="1524000"/>
          <a:ext cx="5300663" cy="1006475"/>
        </p:xfrm>
        <a:graphic>
          <a:graphicData uri="http://schemas.openxmlformats.org/presentationml/2006/ole">
            <p:oleObj spid="_x0000_s241670" name="Equation" r:id="rId4" imgW="3530520" imgH="672840" progId="">
              <p:embed/>
            </p:oleObj>
          </a:graphicData>
        </a:graphic>
      </p:graphicFrame>
      <p:graphicFrame>
        <p:nvGraphicFramePr>
          <p:cNvPr id="241671" name="Object 7"/>
          <p:cNvGraphicFramePr>
            <a:graphicFrameLocks noChangeAspect="1"/>
          </p:cNvGraphicFramePr>
          <p:nvPr/>
        </p:nvGraphicFramePr>
        <p:xfrm>
          <a:off x="976313" y="2743200"/>
          <a:ext cx="7558087" cy="3902075"/>
        </p:xfrm>
        <a:graphic>
          <a:graphicData uri="http://schemas.openxmlformats.org/presentationml/2006/ole">
            <p:oleObj spid="_x0000_s241671" name="文档" r:id="rId5" imgW="5409044" imgH="2792620" progId="Word.Document.8">
              <p:embed/>
            </p:oleObj>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43715"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6A948E7C-1797-4F17-8F34-B8C6047AE6D9}" type="slidenum">
              <a:rPr lang="en-US" altLang="zh-CN" sz="1400" u="none"/>
              <a:pPr algn="r"/>
              <a:t>44</a:t>
            </a:fld>
            <a:endParaRPr lang="en-US" altLang="zh-CN" sz="1400" u="none"/>
          </a:p>
        </p:txBody>
      </p:sp>
      <p:sp>
        <p:nvSpPr>
          <p:cNvPr id="243716"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43717" name="Rectangle 3"/>
          <p:cNvSpPr>
            <a:spLocks noChangeArrowheads="1"/>
          </p:cNvSpPr>
          <p:nvPr/>
        </p:nvSpPr>
        <p:spPr bwMode="auto">
          <a:xfrm>
            <a:off x="457200" y="1600200"/>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Multivariate Conditional Heteroskedasticity</a:t>
            </a:r>
          </a:p>
        </p:txBody>
      </p:sp>
      <p:pic>
        <p:nvPicPr>
          <p:cNvPr id="243718" name="Picture 6" descr="garch"/>
          <p:cNvPicPr>
            <a:picLocks noChangeAspect="1" noChangeArrowheads="1"/>
          </p:cNvPicPr>
          <p:nvPr/>
        </p:nvPicPr>
        <p:blipFill>
          <a:blip r:embed="rId3" cstate="print"/>
          <a:srcRect/>
          <a:stretch>
            <a:fillRect/>
          </a:stretch>
        </p:blipFill>
        <p:spPr bwMode="auto">
          <a:xfrm>
            <a:off x="2133600" y="2286000"/>
            <a:ext cx="5373688" cy="4119563"/>
          </a:xfrm>
          <a:prstGeom prst="rect">
            <a:avLst/>
          </a:prstGeom>
          <a:noFill/>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47811"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22A8A176-1785-44AB-91EB-1474C14E3822}" type="slidenum">
              <a:rPr lang="en-US" altLang="zh-CN" sz="1400" u="none"/>
              <a:pPr algn="r"/>
              <a:t>45</a:t>
            </a:fld>
            <a:endParaRPr lang="en-US" altLang="zh-CN" sz="1400" u="none"/>
          </a:p>
        </p:txBody>
      </p:sp>
      <p:sp>
        <p:nvSpPr>
          <p:cNvPr id="247812"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47813"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Multivariate Conditional Heteroskedasticity</a:t>
            </a:r>
          </a:p>
          <a:p>
            <a:pPr marL="742950" lvl="1" indent="-285750" eaLnBrk="0" hangingPunct="0">
              <a:spcBef>
                <a:spcPct val="20000"/>
              </a:spcBef>
              <a:buFontTx/>
              <a:buChar char="–"/>
            </a:pPr>
            <a:r>
              <a:rPr lang="en-US" altLang="zh-CN" sz="2400" u="none"/>
              <a:t>From the Granger Causality tests that the NDF volatility has predictive ability for the spot volatility. In contrast, the spot volatility does not seem to Granger Cause the NDF volatility.</a:t>
            </a:r>
          </a:p>
        </p:txBody>
      </p:sp>
      <p:graphicFrame>
        <p:nvGraphicFramePr>
          <p:cNvPr id="247814" name="Object 6"/>
          <p:cNvGraphicFramePr>
            <a:graphicFrameLocks noChangeAspect="1"/>
          </p:cNvGraphicFramePr>
          <p:nvPr/>
        </p:nvGraphicFramePr>
        <p:xfrm>
          <a:off x="836613" y="4114800"/>
          <a:ext cx="7548562" cy="2789238"/>
        </p:xfrm>
        <a:graphic>
          <a:graphicData uri="http://schemas.openxmlformats.org/presentationml/2006/ole">
            <p:oleObj spid="_x0000_s247814" name="文档" r:id="rId4" imgW="5398963" imgH="1999872" progId="Word.Document.8">
              <p:embed/>
            </p:oleObj>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49859"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CF487FB4-3A02-4A51-9A57-7FD7BD3A1237}" type="slidenum">
              <a:rPr lang="en-US" altLang="zh-CN" sz="1400" u="none"/>
              <a:pPr algn="r"/>
              <a:t>46</a:t>
            </a:fld>
            <a:endParaRPr lang="en-US" altLang="zh-CN" sz="1400" u="none"/>
          </a:p>
        </p:txBody>
      </p:sp>
      <p:sp>
        <p:nvSpPr>
          <p:cNvPr id="249860"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49861"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Correlations and Public Information Arrivals</a:t>
            </a:r>
          </a:p>
        </p:txBody>
      </p:sp>
      <p:pic>
        <p:nvPicPr>
          <p:cNvPr id="249863" name="Picture 7" descr="corr"/>
          <p:cNvPicPr>
            <a:picLocks noChangeAspect="1" noChangeArrowheads="1"/>
          </p:cNvPicPr>
          <p:nvPr/>
        </p:nvPicPr>
        <p:blipFill>
          <a:blip r:embed="rId3" cstate="print"/>
          <a:srcRect/>
          <a:stretch>
            <a:fillRect/>
          </a:stretch>
        </p:blipFill>
        <p:spPr bwMode="auto">
          <a:xfrm>
            <a:off x="1865313" y="2433638"/>
            <a:ext cx="5373687" cy="4119562"/>
          </a:xfrm>
          <a:prstGeom prst="rect">
            <a:avLst/>
          </a:prstGeom>
          <a:noFill/>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idx="4294967295"/>
          </p:nvPr>
        </p:nvSpPr>
        <p:spPr/>
        <p:txBody>
          <a:bodyPr/>
          <a:lstStyle/>
          <a:p>
            <a:pPr eaLnBrk="1" hangingPunct="1"/>
            <a:r>
              <a:rPr lang="en-US" altLang="zh-CN" b="1" smtClean="0">
                <a:ea typeface="宋体" charset="-122"/>
              </a:rPr>
              <a:t>Empirical Findings</a:t>
            </a:r>
            <a:r>
              <a:rPr lang="en-US" altLang="zh-CN" smtClean="0">
                <a:ea typeface="宋体" charset="-122"/>
              </a:rPr>
              <a:t> </a:t>
            </a:r>
          </a:p>
        </p:txBody>
      </p:sp>
      <p:sp>
        <p:nvSpPr>
          <p:cNvPr id="251907"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393163A4-5593-44CF-BD91-A7307D5A38AC}" type="slidenum">
              <a:rPr lang="en-US" altLang="zh-CN" sz="1400" u="none"/>
              <a:pPr algn="r"/>
              <a:t>47</a:t>
            </a:fld>
            <a:endParaRPr lang="en-US" altLang="zh-CN" sz="1400" u="none"/>
          </a:p>
        </p:txBody>
      </p:sp>
      <p:sp>
        <p:nvSpPr>
          <p:cNvPr id="251908" name="Rectangle 4"/>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51909" name="Rectangle 3"/>
          <p:cNvSpPr>
            <a:spLocks noChangeArrowheads="1"/>
          </p:cNvSpPr>
          <p:nvPr/>
        </p:nvSpPr>
        <p:spPr bwMode="auto">
          <a:xfrm>
            <a:off x="457200" y="1916113"/>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Correlations and Public Information Arrivals</a:t>
            </a:r>
          </a:p>
          <a:p>
            <a:pPr marL="742950" lvl="1" indent="-285750" eaLnBrk="0" hangingPunct="0">
              <a:spcBef>
                <a:spcPct val="20000"/>
              </a:spcBef>
              <a:buFontTx/>
              <a:buChar char="–"/>
            </a:pPr>
            <a:r>
              <a:rPr lang="en-US" altLang="zh-CN" sz="2400" u="none"/>
              <a:t>Based on the conditional correlations of the DBEKK and DVECH models, the estimated results suggest that public information flows have a positive impact on the conditional correlations.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893ACE4-6176-41E8-B5D9-6C56B766792D}" type="slidenum">
              <a:rPr lang="en-US" altLang="zh-CN" sz="1400" u="none"/>
              <a:pPr algn="r"/>
              <a:t>48</a:t>
            </a:fld>
            <a:endParaRPr lang="en-US" altLang="zh-CN" sz="1400" u="none"/>
          </a:p>
        </p:txBody>
      </p:sp>
      <p:sp>
        <p:nvSpPr>
          <p:cNvPr id="256003" name="Rectangle 3"/>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56004" name="Rectangle 3"/>
          <p:cNvSpPr>
            <a:spLocks noChangeArrowheads="1"/>
          </p:cNvSpPr>
          <p:nvPr/>
        </p:nvSpPr>
        <p:spPr bwMode="auto">
          <a:xfrm>
            <a:off x="457200" y="838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Regression of conditional correlation from DBEKK models</a:t>
            </a:r>
          </a:p>
        </p:txBody>
      </p:sp>
      <p:sp>
        <p:nvSpPr>
          <p:cNvPr id="256005"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56006" name="Object 6"/>
          <p:cNvGraphicFramePr>
            <a:graphicFrameLocks noChangeAspect="1"/>
          </p:cNvGraphicFramePr>
          <p:nvPr/>
        </p:nvGraphicFramePr>
        <p:xfrm>
          <a:off x="1981200" y="1930400"/>
          <a:ext cx="4948238" cy="508000"/>
        </p:xfrm>
        <a:graphic>
          <a:graphicData uri="http://schemas.openxmlformats.org/presentationml/2006/ole">
            <p:oleObj spid="_x0000_s256006" name="Equation" r:id="rId4" imgW="1968480" imgH="203040" progId="">
              <p:embed/>
            </p:oleObj>
          </a:graphicData>
        </a:graphic>
      </p:graphicFrame>
      <p:graphicFrame>
        <p:nvGraphicFramePr>
          <p:cNvPr id="256007" name="Object 7"/>
          <p:cNvGraphicFramePr>
            <a:graphicFrameLocks noChangeAspect="1"/>
          </p:cNvGraphicFramePr>
          <p:nvPr/>
        </p:nvGraphicFramePr>
        <p:xfrm>
          <a:off x="976313" y="2743200"/>
          <a:ext cx="7562850" cy="3905250"/>
        </p:xfrm>
        <a:graphic>
          <a:graphicData uri="http://schemas.openxmlformats.org/presentationml/2006/ole">
            <p:oleObj spid="_x0000_s256007" name="文档" r:id="rId5" imgW="5409044" imgH="2792260" progId="Word.Document.8">
              <p:embed/>
            </p:oleObj>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E4E882C2-65C8-4B70-8F14-D5E596283740}" type="slidenum">
              <a:rPr lang="en-US" altLang="zh-CN" sz="1400" u="none"/>
              <a:pPr algn="r"/>
              <a:t>49</a:t>
            </a:fld>
            <a:endParaRPr lang="en-US" altLang="zh-CN" sz="1400" u="none"/>
          </a:p>
        </p:txBody>
      </p:sp>
      <p:sp>
        <p:nvSpPr>
          <p:cNvPr id="258051" name="Rectangle 3"/>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58052" name="Rectangle 3"/>
          <p:cNvSpPr>
            <a:spLocks noChangeArrowheads="1"/>
          </p:cNvSpPr>
          <p:nvPr/>
        </p:nvSpPr>
        <p:spPr bwMode="auto">
          <a:xfrm>
            <a:off x="457200" y="838200"/>
            <a:ext cx="8229600" cy="4210050"/>
          </a:xfrm>
          <a:prstGeom prst="rect">
            <a:avLst/>
          </a:prstGeom>
          <a:noFill/>
          <a:ln w="9525">
            <a:noFill/>
            <a:miter lim="800000"/>
            <a:headEnd/>
            <a:tailEnd/>
          </a:ln>
        </p:spPr>
        <p:txBody>
          <a:bodyPr/>
          <a:lstStyle/>
          <a:p>
            <a:pPr marL="742950" lvl="1" indent="-285750" eaLnBrk="0" hangingPunct="0">
              <a:spcBef>
                <a:spcPct val="20000"/>
              </a:spcBef>
              <a:buFontTx/>
              <a:buChar char="–"/>
            </a:pPr>
            <a:r>
              <a:rPr lang="en-US" altLang="zh-CN" sz="2400" u="none"/>
              <a:t>Regression of conditional correlation from DVECH models</a:t>
            </a:r>
          </a:p>
        </p:txBody>
      </p:sp>
      <p:sp>
        <p:nvSpPr>
          <p:cNvPr id="258053"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58054" name="Object 6"/>
          <p:cNvGraphicFramePr>
            <a:graphicFrameLocks noChangeAspect="1"/>
          </p:cNvGraphicFramePr>
          <p:nvPr/>
        </p:nvGraphicFramePr>
        <p:xfrm>
          <a:off x="1981200" y="1930400"/>
          <a:ext cx="4948238" cy="508000"/>
        </p:xfrm>
        <a:graphic>
          <a:graphicData uri="http://schemas.openxmlformats.org/presentationml/2006/ole">
            <p:oleObj spid="_x0000_s258054" name="Equation" r:id="rId4" imgW="1968480" imgH="203040" progId="">
              <p:embed/>
            </p:oleObj>
          </a:graphicData>
        </a:graphic>
      </p:graphicFrame>
      <p:graphicFrame>
        <p:nvGraphicFramePr>
          <p:cNvPr id="258055" name="Object 7"/>
          <p:cNvGraphicFramePr>
            <a:graphicFrameLocks noChangeAspect="1"/>
          </p:cNvGraphicFramePr>
          <p:nvPr/>
        </p:nvGraphicFramePr>
        <p:xfrm>
          <a:off x="976313" y="2743200"/>
          <a:ext cx="7562850" cy="3905250"/>
        </p:xfrm>
        <a:graphic>
          <a:graphicData uri="http://schemas.openxmlformats.org/presentationml/2006/ole">
            <p:oleObj spid="_x0000_s258055" name="文档" r:id="rId5" imgW="5409044" imgH="2792260" progId="Word.Document.8">
              <p:embed/>
            </p:oleObj>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idx="4294967295"/>
          </p:nvPr>
        </p:nvSpPr>
        <p:spPr/>
        <p:txBody>
          <a:bodyPr/>
          <a:lstStyle/>
          <a:p>
            <a:pPr eaLnBrk="1" hangingPunct="1"/>
            <a:r>
              <a:rPr lang="en-US" altLang="zh-CN" smtClean="0">
                <a:ea typeface="宋体" charset="-122"/>
              </a:rPr>
              <a:t>Motivation of the Research</a:t>
            </a:r>
          </a:p>
        </p:txBody>
      </p:sp>
      <p:sp>
        <p:nvSpPr>
          <p:cNvPr id="23554" name="Rectangle 3"/>
          <p:cNvSpPr>
            <a:spLocks noGrp="1" noChangeArrowheads="1"/>
          </p:cNvSpPr>
          <p:nvPr>
            <p:ph idx="4294967295"/>
          </p:nvPr>
        </p:nvSpPr>
        <p:spPr/>
        <p:txBody>
          <a:bodyPr/>
          <a:lstStyle/>
          <a:p>
            <a:r>
              <a:rPr lang="en-US" altLang="zh-CN" sz="2800" smtClean="0">
                <a:ea typeface="宋体" charset="-122"/>
              </a:rPr>
              <a:t>The potential of internationalizing the CNY</a:t>
            </a:r>
          </a:p>
          <a:p>
            <a:pPr lvl="1"/>
            <a:r>
              <a:rPr lang="en-US" altLang="zh-CN" sz="2400" smtClean="0">
                <a:ea typeface="宋体" charset="-122"/>
              </a:rPr>
              <a:t>Used in the settlement of cross-border trade between China and some neighboring countries</a:t>
            </a:r>
          </a:p>
          <a:p>
            <a:pPr lvl="1">
              <a:buFontTx/>
              <a:buNone/>
            </a:pPr>
            <a:endParaRPr lang="en-US" altLang="zh-CN" sz="2400" smtClean="0">
              <a:ea typeface="宋体" charset="-122"/>
            </a:endParaRPr>
          </a:p>
          <a:p>
            <a:r>
              <a:rPr lang="en-US" altLang="zh-CN" sz="2800" smtClean="0">
                <a:ea typeface="宋体" charset="-122"/>
              </a:rPr>
              <a:t>The rising demand for hedging against foreign exchange risk</a:t>
            </a:r>
          </a:p>
          <a:p>
            <a:pPr lvl="1"/>
            <a:r>
              <a:rPr lang="en-US" altLang="zh-CN" sz="2400" smtClean="0">
                <a:ea typeface="宋体" charset="-122"/>
              </a:rPr>
              <a:t> The expansion of offshore CNY non-deliverable forward (NDF) markets</a:t>
            </a:r>
          </a:p>
          <a:p>
            <a:endParaRPr lang="en-US" altLang="zh-CN" sz="2800" smtClean="0">
              <a:ea typeface="宋体" charset="-122"/>
            </a:endParaRPr>
          </a:p>
        </p:txBody>
      </p:sp>
      <p:sp>
        <p:nvSpPr>
          <p:cNvPr id="23555"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9086A09F-E657-4900-B745-26E26EBBD041}" type="slidenum">
              <a:rPr lang="en-US" altLang="zh-CN" sz="1400" u="none"/>
              <a:pPr algn="r"/>
              <a:t>5</a:t>
            </a:fld>
            <a:endParaRPr lang="en-US" altLang="zh-CN" sz="1400" u="none"/>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idx="4294967295"/>
          </p:nvPr>
        </p:nvSpPr>
        <p:spPr/>
        <p:txBody>
          <a:bodyPr/>
          <a:lstStyle/>
          <a:p>
            <a:pPr eaLnBrk="1" hangingPunct="1"/>
            <a:r>
              <a:rPr lang="en-US" altLang="zh-CN" smtClean="0">
                <a:ea typeface="宋体" charset="-122"/>
              </a:rPr>
              <a:t>Conclusion </a:t>
            </a:r>
          </a:p>
        </p:txBody>
      </p:sp>
      <p:sp>
        <p:nvSpPr>
          <p:cNvPr id="262147" name="Rectangle 3"/>
          <p:cNvSpPr>
            <a:spLocks noGrp="1" noChangeArrowheads="1"/>
          </p:cNvSpPr>
          <p:nvPr>
            <p:ph idx="4294967295"/>
          </p:nvPr>
        </p:nvSpPr>
        <p:spPr/>
        <p:txBody>
          <a:bodyPr/>
          <a:lstStyle/>
          <a:p>
            <a:r>
              <a:rPr lang="en-US" altLang="zh-CN" sz="2400" smtClean="0">
                <a:ea typeface="宋体" charset="-122"/>
              </a:rPr>
              <a:t>The CNY NDF market has a significant role in the price discovery process, despite the fact that some researchers (such as Peng et al, 2007) have noted that the pricing in the NDF market is not tied to financial fundamentals</a:t>
            </a:r>
          </a:p>
          <a:p>
            <a:r>
              <a:rPr lang="en-US" altLang="zh-CN" sz="2400" smtClean="0">
                <a:ea typeface="宋体" charset="-122"/>
              </a:rPr>
              <a:t>The Granger Causality tests in volatility suggest that past values of the NDF volatility have predictive ability for the current values of the spot volatility</a:t>
            </a:r>
          </a:p>
          <a:p>
            <a:pPr>
              <a:buFontTx/>
              <a:buNone/>
            </a:pPr>
            <a:endParaRPr lang="en-US" altLang="zh-CN" sz="2400" smtClean="0">
              <a:ea typeface="宋体" charset="-122"/>
            </a:endParaRPr>
          </a:p>
        </p:txBody>
      </p:sp>
      <p:sp>
        <p:nvSpPr>
          <p:cNvPr id="262148"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DCB9427F-B2B4-4214-BD6F-B2623F6B86E7}" type="slidenum">
              <a:rPr lang="en-US" altLang="zh-CN" sz="1400" u="none"/>
              <a:pPr algn="r"/>
              <a:t>50</a:t>
            </a:fld>
            <a:endParaRPr lang="en-US" altLang="zh-CN" sz="1400" u="none"/>
          </a:p>
        </p:txBody>
      </p:sp>
      <p:sp>
        <p:nvSpPr>
          <p:cNvPr id="262149"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idx="4294967295"/>
          </p:nvPr>
        </p:nvSpPr>
        <p:spPr/>
        <p:txBody>
          <a:bodyPr/>
          <a:lstStyle/>
          <a:p>
            <a:pPr eaLnBrk="1" hangingPunct="1"/>
            <a:r>
              <a:rPr lang="en-US" altLang="zh-CN" smtClean="0">
                <a:ea typeface="宋体" charset="-122"/>
              </a:rPr>
              <a:t>Conclusion </a:t>
            </a:r>
          </a:p>
        </p:txBody>
      </p:sp>
      <p:sp>
        <p:nvSpPr>
          <p:cNvPr id="264195" name="Rectangle 3"/>
          <p:cNvSpPr>
            <a:spLocks noGrp="1" noChangeArrowheads="1"/>
          </p:cNvSpPr>
          <p:nvPr>
            <p:ph idx="4294967295"/>
          </p:nvPr>
        </p:nvSpPr>
        <p:spPr/>
        <p:txBody>
          <a:bodyPr/>
          <a:lstStyle/>
          <a:p>
            <a:r>
              <a:rPr lang="en-US" altLang="zh-CN" sz="2400" smtClean="0">
                <a:ea typeface="宋体" charset="-122"/>
              </a:rPr>
              <a:t>The conditional volatilities of several NDF series are substantially time-varying and asymmetric, which could indicate the presence of heterogeneous expectations in the NDF markets (Hogan and Melvin, 1994; Tse and Tsui, 1997)</a:t>
            </a:r>
          </a:p>
          <a:p>
            <a:r>
              <a:rPr lang="en-US" altLang="zh-CN" sz="2400" smtClean="0">
                <a:ea typeface="宋体" charset="-122"/>
              </a:rPr>
              <a:t>Shocks to the volatility are quite persistent</a:t>
            </a:r>
          </a:p>
          <a:p>
            <a:r>
              <a:rPr lang="en-US" altLang="zh-CN" sz="2400" smtClean="0">
                <a:ea typeface="宋体" charset="-122"/>
              </a:rPr>
              <a:t>The spot-forward correlation over time is positively related to the public information flows in the CNY markets</a:t>
            </a:r>
          </a:p>
        </p:txBody>
      </p:sp>
      <p:sp>
        <p:nvSpPr>
          <p:cNvPr id="264196"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0E55CDFD-0419-405C-ACD5-71C947735A9A}" type="slidenum">
              <a:rPr lang="en-US" altLang="zh-CN" sz="1400" u="none"/>
              <a:pPr algn="r"/>
              <a:t>51</a:t>
            </a:fld>
            <a:endParaRPr lang="en-US" altLang="zh-CN" sz="1400" u="none"/>
          </a:p>
        </p:txBody>
      </p:sp>
      <p:sp>
        <p:nvSpPr>
          <p:cNvPr id="264197"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idx="4294967295"/>
          </p:nvPr>
        </p:nvSpPr>
        <p:spPr/>
        <p:txBody>
          <a:bodyPr/>
          <a:lstStyle/>
          <a:p>
            <a:pPr eaLnBrk="1" hangingPunct="1"/>
            <a:r>
              <a:rPr lang="en-US" altLang="zh-CN" smtClean="0">
                <a:ea typeface="宋体" charset="-122"/>
              </a:rPr>
              <a:t>Implication</a:t>
            </a:r>
          </a:p>
        </p:txBody>
      </p:sp>
      <p:sp>
        <p:nvSpPr>
          <p:cNvPr id="266243" name="Rectangle 3"/>
          <p:cNvSpPr>
            <a:spLocks noGrp="1" noChangeArrowheads="1"/>
          </p:cNvSpPr>
          <p:nvPr>
            <p:ph idx="4294967295"/>
          </p:nvPr>
        </p:nvSpPr>
        <p:spPr/>
        <p:txBody>
          <a:bodyPr/>
          <a:lstStyle/>
          <a:p>
            <a:r>
              <a:rPr lang="en-US" altLang="zh-CN" sz="2400" smtClean="0">
                <a:ea typeface="宋体" charset="-122"/>
              </a:rPr>
              <a:t>Strengthening the linkages between the CNY spot and NDF markets</a:t>
            </a:r>
          </a:p>
          <a:p>
            <a:r>
              <a:rPr lang="en-US" altLang="zh-CN" sz="2400" smtClean="0">
                <a:ea typeface="宋体" charset="-122"/>
              </a:rPr>
              <a:t>Regulatory implications</a:t>
            </a:r>
          </a:p>
          <a:p>
            <a:pPr lvl="1"/>
            <a:r>
              <a:rPr lang="en-US" altLang="zh-CN" sz="2000" smtClean="0">
                <a:ea typeface="宋体" charset="-122"/>
              </a:rPr>
              <a:t>Peng et al (2007): there is a need to strike a balance between development and regulation</a:t>
            </a:r>
          </a:p>
          <a:p>
            <a:pPr lvl="1"/>
            <a:r>
              <a:rPr lang="en-US" altLang="zh-CN" sz="2000" smtClean="0">
                <a:ea typeface="宋体" charset="-122"/>
              </a:rPr>
              <a:t>Measures to improve transparency in the unregulated NDF market may be needed in future</a:t>
            </a:r>
          </a:p>
          <a:p>
            <a:r>
              <a:rPr lang="en-US" altLang="zh-CN" sz="2400" smtClean="0">
                <a:ea typeface="宋体" charset="-122"/>
              </a:rPr>
              <a:t>Correlation Hedging</a:t>
            </a:r>
          </a:p>
          <a:p>
            <a:pPr lvl="1"/>
            <a:r>
              <a:rPr lang="en-US" altLang="zh-CN" sz="2000" smtClean="0">
                <a:ea typeface="宋体" charset="-122"/>
              </a:rPr>
              <a:t>Optimal (minimum-variance) hedge ratio is dynamic and has to be regularly adjusted by hedgers</a:t>
            </a:r>
          </a:p>
          <a:p>
            <a:pPr lvl="1"/>
            <a:r>
              <a:rPr lang="en-US" altLang="zh-CN" sz="2000" smtClean="0">
                <a:ea typeface="宋体" charset="-122"/>
              </a:rPr>
              <a:t>Role of public information arrival to improve  the hedging strategies involving the NDFs</a:t>
            </a:r>
          </a:p>
        </p:txBody>
      </p:sp>
      <p:sp>
        <p:nvSpPr>
          <p:cNvPr id="266244"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22933293-40D8-41E4-AC89-F76409835478}" type="slidenum">
              <a:rPr lang="en-US" altLang="zh-CN" sz="1400" u="none"/>
              <a:pPr algn="r"/>
              <a:t>52</a:t>
            </a:fld>
            <a:endParaRPr lang="en-US" altLang="zh-CN" sz="1400" u="none"/>
          </a:p>
        </p:txBody>
      </p:sp>
      <p:sp>
        <p:nvSpPr>
          <p:cNvPr id="266245" name="Rectangle 5"/>
          <p:cNvSpPr>
            <a:spLocks noChangeArrowheads="1"/>
          </p:cNvSpPr>
          <p:nvPr/>
        </p:nvSpPr>
        <p:spPr bwMode="auto">
          <a:xfrm>
            <a:off x="0" y="2890838"/>
            <a:ext cx="9144000" cy="0"/>
          </a:xfrm>
          <a:prstGeom prst="rect">
            <a:avLst/>
          </a:prstGeom>
          <a:noFill/>
          <a:ln w="9525">
            <a:noFill/>
            <a:miter lim="800000"/>
            <a:headEnd/>
            <a:tailEnd/>
          </a:ln>
          <a:effectLst/>
        </p:spPr>
        <p:txBody>
          <a:bodyPr wrap="none" anchor="ctr">
            <a:spAutoFit/>
          </a:bodyPr>
          <a:lstStyle/>
          <a:p>
            <a:endParaRPr lang="zh-CN" alt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2"/>
          <p:cNvSpPr>
            <a:spLocks noGrp="1"/>
          </p:cNvSpPr>
          <p:nvPr>
            <p:ph type="title" idx="4294967295"/>
          </p:nvPr>
        </p:nvSpPr>
        <p:spPr>
          <a:xfrm>
            <a:off x="192088" y="273050"/>
            <a:ext cx="5065712" cy="1327150"/>
          </a:xfrm>
        </p:spPr>
        <p:txBody>
          <a:bodyPr anchor="b"/>
          <a:lstStyle/>
          <a:p>
            <a:pPr eaLnBrk="1" hangingPunct="1"/>
            <a:r>
              <a:rPr lang="en-US" altLang="zh-CN" sz="3200" smtClean="0">
                <a:ea typeface="宋体" charset="-122"/>
              </a:rPr>
              <a:t>Risk: Volatility</a:t>
            </a:r>
            <a:endParaRPr lang="en-AU" altLang="zh-CN" sz="3200" smtClean="0">
              <a:ea typeface="宋体" charset="-122"/>
            </a:endParaRPr>
          </a:p>
        </p:txBody>
      </p:sp>
      <p:sp>
        <p:nvSpPr>
          <p:cNvPr id="159747" name="Slide Number Placeholder 1"/>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84B02CD0-AF4F-4612-B901-E2BE467E7542}" type="slidenum">
              <a:rPr lang="en-US" altLang="zh-CN" sz="1400" u="none"/>
              <a:pPr algn="r"/>
              <a:t>6</a:t>
            </a:fld>
            <a:endParaRPr lang="en-US" altLang="zh-CN" sz="1400" u="none"/>
          </a:p>
        </p:txBody>
      </p:sp>
      <p:sp>
        <p:nvSpPr>
          <p:cNvPr id="159748" name="Rectangle 3"/>
          <p:cNvSpPr txBox="1">
            <a:spLocks noChangeArrowheads="1"/>
          </p:cNvSpPr>
          <p:nvPr/>
        </p:nvSpPr>
        <p:spPr bwMode="auto">
          <a:xfrm>
            <a:off x="190500" y="1828800"/>
            <a:ext cx="3505200" cy="4419600"/>
          </a:xfrm>
          <a:prstGeom prst="rect">
            <a:avLst/>
          </a:prstGeom>
          <a:noFill/>
          <a:ln w="9525">
            <a:noFill/>
            <a:miter lim="800000"/>
            <a:headEnd/>
            <a:tailEnd/>
          </a:ln>
        </p:spPr>
        <p:txBody>
          <a:bodyPr/>
          <a:lstStyle/>
          <a:p>
            <a:pPr marL="342900" indent="-342900">
              <a:spcBef>
                <a:spcPct val="20000"/>
              </a:spcBef>
              <a:buFontTx/>
              <a:buChar char="•"/>
            </a:pPr>
            <a:r>
              <a:rPr lang="en-US" altLang="zh-CN" sz="2400" u="none"/>
              <a:t>The return of CNY/USD dropped dramatically on June 21, 2010</a:t>
            </a:r>
          </a:p>
          <a:p>
            <a:pPr marL="342900" indent="-342900">
              <a:spcBef>
                <a:spcPct val="20000"/>
              </a:spcBef>
              <a:buFontTx/>
              <a:buChar char="•"/>
            </a:pPr>
            <a:endParaRPr lang="en-US" altLang="zh-CN" sz="2400" u="none"/>
          </a:p>
          <a:p>
            <a:pPr marL="342900" indent="-342900">
              <a:spcBef>
                <a:spcPct val="20000"/>
              </a:spcBef>
              <a:buFontTx/>
              <a:buChar char="•"/>
            </a:pPr>
            <a:r>
              <a:rPr lang="en-US" altLang="zh-CN" sz="2400" u="none"/>
              <a:t>Volatility: how stable is the return series?</a:t>
            </a:r>
          </a:p>
          <a:p>
            <a:pPr marL="342900" indent="-342900">
              <a:spcBef>
                <a:spcPct val="20000"/>
              </a:spcBef>
              <a:buFontTx/>
              <a:buChar char="•"/>
            </a:pPr>
            <a:endParaRPr lang="en-US" altLang="zh-CN" sz="2400" u="none"/>
          </a:p>
          <a:p>
            <a:pPr marL="342900" indent="-342900">
              <a:spcBef>
                <a:spcPct val="20000"/>
              </a:spcBef>
              <a:buFontTx/>
              <a:buChar char="•"/>
            </a:pPr>
            <a:r>
              <a:rPr lang="en-US" altLang="zh-CN" sz="2400" u="none"/>
              <a:t>The sharp change indicates the large volatility</a:t>
            </a:r>
          </a:p>
        </p:txBody>
      </p:sp>
      <p:pic>
        <p:nvPicPr>
          <p:cNvPr id="159749" name="Picture 7" descr="2.bmp"/>
          <p:cNvPicPr>
            <a:picLocks noChangeAspect="1"/>
          </p:cNvPicPr>
          <p:nvPr/>
        </p:nvPicPr>
        <p:blipFill>
          <a:blip r:embed="rId3" cstate="print"/>
          <a:srcRect/>
          <a:stretch>
            <a:fillRect/>
          </a:stretch>
        </p:blipFill>
        <p:spPr bwMode="auto">
          <a:xfrm>
            <a:off x="3733800" y="1524000"/>
            <a:ext cx="5402263" cy="441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idx="4294967295"/>
          </p:nvPr>
        </p:nvSpPr>
        <p:spPr/>
        <p:txBody>
          <a:bodyPr/>
          <a:lstStyle/>
          <a:p>
            <a:pPr eaLnBrk="1" hangingPunct="1"/>
            <a:r>
              <a:rPr lang="en-US" altLang="zh-CN" smtClean="0">
                <a:ea typeface="宋体" charset="-122"/>
              </a:rPr>
              <a:t>Motivation of the Research</a:t>
            </a:r>
          </a:p>
        </p:txBody>
      </p:sp>
      <p:sp>
        <p:nvSpPr>
          <p:cNvPr id="27651" name="Slide Number Placeholder 5"/>
          <p:cNvSpPr txBox="1">
            <a:spLocks noGrp="1"/>
          </p:cNvSpPr>
          <p:nvPr/>
        </p:nvSpPr>
        <p:spPr bwMode="auto">
          <a:xfrm>
            <a:off x="8101013" y="6597650"/>
            <a:ext cx="585787" cy="215900"/>
          </a:xfrm>
          <a:prstGeom prst="rect">
            <a:avLst/>
          </a:prstGeom>
          <a:noFill/>
          <a:ln w="9525">
            <a:noFill/>
            <a:miter lim="800000"/>
            <a:headEnd/>
            <a:tailEnd/>
          </a:ln>
        </p:spPr>
        <p:txBody>
          <a:bodyPr/>
          <a:lstStyle/>
          <a:p>
            <a:pPr algn="r"/>
            <a:fld id="{5AD12328-FE48-49C6-9A8A-B636F8820DE9}" type="slidenum">
              <a:rPr lang="en-US" altLang="zh-CN" sz="1400" u="none"/>
              <a:pPr algn="r"/>
              <a:t>7</a:t>
            </a:fld>
            <a:endParaRPr lang="en-US" altLang="zh-CN" sz="1400" u="none"/>
          </a:p>
        </p:txBody>
      </p:sp>
      <p:pic>
        <p:nvPicPr>
          <p:cNvPr id="27652" name="Picture 5"/>
          <p:cNvPicPr>
            <a:picLocks noChangeAspect="1" noChangeArrowheads="1"/>
          </p:cNvPicPr>
          <p:nvPr/>
        </p:nvPicPr>
        <p:blipFill>
          <a:blip r:embed="rId3" cstate="print"/>
          <a:srcRect/>
          <a:stretch>
            <a:fillRect/>
          </a:stretch>
        </p:blipFill>
        <p:spPr bwMode="auto">
          <a:xfrm>
            <a:off x="1143000" y="2662238"/>
            <a:ext cx="6989763" cy="1068387"/>
          </a:xfrm>
          <a:prstGeom prst="rect">
            <a:avLst/>
          </a:prstGeom>
          <a:noFill/>
          <a:ln w="9525">
            <a:noFill/>
            <a:miter lim="800000"/>
            <a:headEnd/>
            <a:tailEnd/>
          </a:ln>
        </p:spPr>
      </p:pic>
      <p:pic>
        <p:nvPicPr>
          <p:cNvPr id="27653" name="Picture 4"/>
          <p:cNvPicPr>
            <a:picLocks noChangeAspect="1" noChangeArrowheads="1"/>
          </p:cNvPicPr>
          <p:nvPr/>
        </p:nvPicPr>
        <p:blipFill>
          <a:blip r:embed="rId4" cstate="print"/>
          <a:srcRect/>
          <a:stretch>
            <a:fillRect/>
          </a:stretch>
        </p:blipFill>
        <p:spPr bwMode="auto">
          <a:xfrm>
            <a:off x="4724400" y="2738438"/>
            <a:ext cx="4195763" cy="3738562"/>
          </a:xfrm>
          <a:prstGeom prst="rect">
            <a:avLst/>
          </a:prstGeom>
          <a:noFill/>
          <a:ln w="9525">
            <a:noFill/>
            <a:miter lim="800000"/>
            <a:headEnd/>
            <a:tailEnd/>
          </a:ln>
        </p:spPr>
      </p:pic>
      <p:sp>
        <p:nvSpPr>
          <p:cNvPr id="27656" name="Rectangle 3"/>
          <p:cNvSpPr>
            <a:spLocks noChangeArrowheads="1"/>
          </p:cNvSpPr>
          <p:nvPr/>
        </p:nvSpPr>
        <p:spPr bwMode="auto">
          <a:xfrm>
            <a:off x="457200" y="1600200"/>
            <a:ext cx="8229600" cy="4210050"/>
          </a:xfrm>
          <a:prstGeom prst="rect">
            <a:avLst/>
          </a:prstGeom>
          <a:noFill/>
          <a:ln w="9525">
            <a:noFill/>
            <a:miter lim="800000"/>
            <a:headEnd/>
            <a:tailEnd/>
          </a:ln>
        </p:spPr>
        <p:txBody>
          <a:bodyPr/>
          <a:lstStyle/>
          <a:p>
            <a:pPr marL="342900" indent="-342900" eaLnBrk="0" hangingPunct="0">
              <a:spcBef>
                <a:spcPct val="20000"/>
              </a:spcBef>
              <a:buFontTx/>
              <a:buChar char="•"/>
            </a:pPr>
            <a:r>
              <a:rPr lang="en-US" altLang="zh-CN" sz="2800" u="none"/>
              <a:t>Public information flow</a:t>
            </a:r>
          </a:p>
          <a:p>
            <a:pPr marL="742950" lvl="1" indent="-285750" eaLnBrk="0" hangingPunct="0">
              <a:spcBef>
                <a:spcPct val="20000"/>
              </a:spcBef>
              <a:buFontTx/>
              <a:buChar char="–"/>
            </a:pPr>
            <a:r>
              <a:rPr lang="en-US" altLang="zh-CN" sz="2400" u="none"/>
              <a:t>An example on June 21, 2010</a:t>
            </a:r>
          </a:p>
          <a:p>
            <a:pPr marL="342900" indent="-342900" eaLnBrk="0" hangingPunct="0">
              <a:spcBef>
                <a:spcPct val="20000"/>
              </a:spcBef>
              <a:buFontTx/>
              <a:buChar char="•"/>
            </a:pPr>
            <a:endParaRPr lang="en-US" altLang="zh-CN" sz="2800" u="none"/>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txBox="1">
            <a:spLocks noChangeArrowheads="1"/>
          </p:cNvSpPr>
          <p:nvPr/>
        </p:nvSpPr>
        <p:spPr bwMode="auto">
          <a:xfrm>
            <a:off x="76200" y="1295400"/>
            <a:ext cx="3276600" cy="5105400"/>
          </a:xfrm>
          <a:prstGeom prst="rect">
            <a:avLst/>
          </a:prstGeom>
          <a:noFill/>
          <a:ln w="9525">
            <a:noFill/>
            <a:miter lim="800000"/>
            <a:headEnd/>
            <a:tailEnd/>
          </a:ln>
        </p:spPr>
        <p:txBody>
          <a:bodyPr/>
          <a:lstStyle/>
          <a:p>
            <a:pPr marL="342900" indent="-342900">
              <a:spcBef>
                <a:spcPct val="20000"/>
              </a:spcBef>
              <a:buFont typeface="Arial" charset="0"/>
              <a:buChar char="–"/>
            </a:pPr>
            <a:r>
              <a:rPr lang="en-US" altLang="zh-CN" sz="2400" u="none"/>
              <a:t>There were also quite a few Chinese news articles of CNY exchange rate on June 21, 2010.</a:t>
            </a:r>
          </a:p>
          <a:p>
            <a:pPr marL="342900" indent="-342900">
              <a:spcBef>
                <a:spcPct val="20000"/>
              </a:spcBef>
              <a:buFont typeface="Arial" charset="0"/>
              <a:buChar char="–"/>
            </a:pPr>
            <a:endParaRPr lang="en-US" altLang="zh-CN" sz="2400" u="none"/>
          </a:p>
          <a:p>
            <a:pPr marL="342900" indent="-342900">
              <a:spcBef>
                <a:spcPct val="20000"/>
              </a:spcBef>
              <a:buFont typeface="Arial" charset="0"/>
              <a:buChar char="–"/>
            </a:pPr>
            <a:r>
              <a:rPr lang="en-US" altLang="zh-CN" sz="2400" u="none"/>
              <a:t>An example from REUTERS Chinese News.</a:t>
            </a:r>
          </a:p>
          <a:p>
            <a:pPr marL="342900" indent="-342900">
              <a:spcBef>
                <a:spcPct val="20000"/>
              </a:spcBef>
              <a:buFontTx/>
              <a:buChar char="•"/>
            </a:pPr>
            <a:endParaRPr lang="en-US" altLang="zh-CN" sz="2400" u="none"/>
          </a:p>
        </p:txBody>
      </p:sp>
      <p:pic>
        <p:nvPicPr>
          <p:cNvPr id="29698" name="Picture 4" descr="QQ截图未命名.jpg"/>
          <p:cNvPicPr>
            <a:picLocks noChangeAspect="1"/>
          </p:cNvPicPr>
          <p:nvPr/>
        </p:nvPicPr>
        <p:blipFill>
          <a:blip r:embed="rId3" cstate="print"/>
          <a:srcRect/>
          <a:stretch>
            <a:fillRect/>
          </a:stretch>
        </p:blipFill>
        <p:spPr bwMode="auto">
          <a:xfrm>
            <a:off x="3505200" y="914400"/>
            <a:ext cx="5418138" cy="5334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p:cNvPicPr>
            <a:picLocks noChangeAspect="1" noChangeArrowheads="1"/>
          </p:cNvPicPr>
          <p:nvPr/>
        </p:nvPicPr>
        <p:blipFill>
          <a:blip r:embed="rId4" cstate="print"/>
          <a:srcRect/>
          <a:stretch>
            <a:fillRect/>
          </a:stretch>
        </p:blipFill>
        <p:spPr bwMode="auto">
          <a:xfrm>
            <a:off x="3200400" y="777875"/>
            <a:ext cx="5791200" cy="847725"/>
          </a:xfrm>
          <a:prstGeom prst="rect">
            <a:avLst/>
          </a:prstGeom>
          <a:noFill/>
          <a:ln w="9525">
            <a:noFill/>
            <a:miter lim="800000"/>
            <a:headEnd/>
            <a:tailEnd/>
          </a:ln>
        </p:spPr>
      </p:pic>
      <p:pic>
        <p:nvPicPr>
          <p:cNvPr id="31746" name="Picture 7"/>
          <p:cNvPicPr>
            <a:picLocks noChangeAspect="1" noChangeArrowheads="1"/>
          </p:cNvPicPr>
          <p:nvPr/>
        </p:nvPicPr>
        <p:blipFill>
          <a:blip r:embed="rId5" cstate="print"/>
          <a:srcRect/>
          <a:stretch>
            <a:fillRect/>
          </a:stretch>
        </p:blipFill>
        <p:spPr bwMode="auto">
          <a:xfrm>
            <a:off x="3676650" y="1752600"/>
            <a:ext cx="5238750" cy="4743450"/>
          </a:xfrm>
          <a:prstGeom prst="rect">
            <a:avLst/>
          </a:prstGeom>
          <a:noFill/>
          <a:ln w="9525">
            <a:noFill/>
            <a:miter lim="800000"/>
            <a:headEnd/>
            <a:tailEnd/>
          </a:ln>
        </p:spPr>
      </p:pic>
      <p:sp>
        <p:nvSpPr>
          <p:cNvPr id="31747" name="Rectangle 3"/>
          <p:cNvSpPr txBox="1">
            <a:spLocks noChangeArrowheads="1"/>
          </p:cNvSpPr>
          <p:nvPr/>
        </p:nvSpPr>
        <p:spPr bwMode="auto">
          <a:xfrm>
            <a:off x="76200" y="1295400"/>
            <a:ext cx="3505200" cy="5105400"/>
          </a:xfrm>
          <a:prstGeom prst="rect">
            <a:avLst/>
          </a:prstGeom>
          <a:noFill/>
          <a:ln w="9525">
            <a:noFill/>
            <a:miter lim="800000"/>
            <a:headEnd/>
            <a:tailEnd/>
          </a:ln>
        </p:spPr>
        <p:txBody>
          <a:bodyPr/>
          <a:lstStyle/>
          <a:p>
            <a:pPr marL="342900" indent="-342900">
              <a:spcBef>
                <a:spcPct val="20000"/>
              </a:spcBef>
              <a:buFont typeface="Arial" charset="0"/>
              <a:buChar char="–"/>
            </a:pPr>
            <a:r>
              <a:rPr lang="en-US" altLang="zh-CN" sz="2400" u="none"/>
              <a:t>Will such information affect the correlation between CNY spot and NDF rates?</a:t>
            </a:r>
          </a:p>
          <a:p>
            <a:pPr marL="342900" indent="-342900">
              <a:spcBef>
                <a:spcPct val="20000"/>
              </a:spcBef>
              <a:buFontTx/>
              <a:buChar char="•"/>
            </a:pPr>
            <a:endParaRPr lang="en-US" altLang="zh-CN" sz="2400" u="none"/>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4"/>
</p:tagLst>
</file>

<file path=ppt/theme/theme1.xml><?xml version="1.0" encoding="utf-8"?>
<a:theme xmlns:a="http://schemas.openxmlformats.org/drawingml/2006/main" name="ANUPowerpointTemplate2010">
  <a:themeElements>
    <a:clrScheme name="ANUPowerpointTemplate201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NUPowerpointTemplate2010">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NUPowerpointTemplate201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NUPowerpointTemplate201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NUPowerpointTemplate201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NUPowerpointTemplate201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NUPowerpointTemplate201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NUPowerpointTemplate201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NUPowerpointTemplate201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NUPowerpointTemplate201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NUPowerpointTemplate201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NUPowerpointTemplate201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NUPowerpointTemplate201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NUPowerpointTemplate201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ANUPowerpointTemplate2010-3-1</Template>
  <TotalTime>1747</TotalTime>
  <Words>1780</Words>
  <Application>Microsoft Office PowerPoint</Application>
  <PresentationFormat>On-screen Show (4:3)</PresentationFormat>
  <Paragraphs>297</Paragraphs>
  <Slides>52</Slides>
  <Notes>52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52</vt:i4>
      </vt:variant>
    </vt:vector>
  </HeadingPairs>
  <TitlesOfParts>
    <vt:vector size="55" baseType="lpstr">
      <vt:lpstr>ANUPowerpointTemplate2010</vt:lpstr>
      <vt:lpstr>Equation</vt:lpstr>
      <vt:lpstr>文档</vt:lpstr>
      <vt:lpstr>Price Discovery, Dynamic Correlations and Public Information Arrivals: The Case of the Chinese Renminbi Markets</vt:lpstr>
      <vt:lpstr>Motivation of the Research</vt:lpstr>
      <vt:lpstr>Motivation of the Research</vt:lpstr>
      <vt:lpstr>Slide 4</vt:lpstr>
      <vt:lpstr>Motivation of the Research</vt:lpstr>
      <vt:lpstr>Risk: Volatility</vt:lpstr>
      <vt:lpstr>Motivation of the Research</vt:lpstr>
      <vt:lpstr>Slide 8</vt:lpstr>
      <vt:lpstr>Slide 9</vt:lpstr>
      <vt:lpstr>Research Question</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Methodology</vt:lpstr>
      <vt:lpstr> Data Description </vt:lpstr>
      <vt:lpstr> Data Description </vt:lpstr>
      <vt:lpstr> Data Description </vt:lpstr>
      <vt:lpstr> Data Description </vt:lpstr>
      <vt:lpstr>Slide 35</vt:lpstr>
      <vt:lpstr> Data Description </vt:lpstr>
      <vt:lpstr>Empirical Findings </vt:lpstr>
      <vt:lpstr>Empirical Findings </vt:lpstr>
      <vt:lpstr>Empirical Findings </vt:lpstr>
      <vt:lpstr>Empirical Findings </vt:lpstr>
      <vt:lpstr>Empirical Findings </vt:lpstr>
      <vt:lpstr>Slide 42</vt:lpstr>
      <vt:lpstr>Slide 43</vt:lpstr>
      <vt:lpstr>Empirical Findings </vt:lpstr>
      <vt:lpstr>Empirical Findings </vt:lpstr>
      <vt:lpstr>Empirical Findings </vt:lpstr>
      <vt:lpstr>Empirical Findings </vt:lpstr>
      <vt:lpstr>Slide 48</vt:lpstr>
      <vt:lpstr>Slide 49</vt:lpstr>
      <vt:lpstr>Conclusion </vt:lpstr>
      <vt:lpstr>Conclusion </vt:lpstr>
      <vt:lpstr>Implication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u4867077</cp:lastModifiedBy>
  <cp:revision>94</cp:revision>
  <cp:lastPrinted>1601-01-01T00:00:00Z</cp:lastPrinted>
  <dcterms:created xsi:type="dcterms:W3CDTF">1601-01-01T00:00:00Z</dcterms:created>
  <dcterms:modified xsi:type="dcterms:W3CDTF">2011-09-29T01:52:03Z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